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1" r:id="rId3"/>
    <p:sldId id="272" r:id="rId4"/>
    <p:sldId id="257" r:id="rId5"/>
    <p:sldId id="270" r:id="rId6"/>
    <p:sldId id="275" r:id="rId7"/>
    <p:sldId id="273" r:id="rId8"/>
    <p:sldId id="276" r:id="rId9"/>
    <p:sldId id="277" r:id="rId10"/>
    <p:sldId id="278" r:id="rId11"/>
    <p:sldId id="279" r:id="rId12"/>
    <p:sldId id="268" r:id="rId13"/>
    <p:sldId id="274" r:id="rId14"/>
    <p:sldId id="280"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64" autoAdjust="0"/>
  </p:normalViewPr>
  <p:slideViewPr>
    <p:cSldViewPr>
      <p:cViewPr varScale="1">
        <p:scale>
          <a:sx n="70" d="100"/>
          <a:sy n="70" d="100"/>
        </p:scale>
        <p:origin x="-1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684A0-31DC-434E-A3F7-92B65CEB0D06}" type="doc">
      <dgm:prSet loTypeId="urn:microsoft.com/office/officeart/2005/8/layout/funnel1" loCatId="relationship" qsTypeId="urn:microsoft.com/office/officeart/2005/8/quickstyle/simple4" qsCatId="simple" csTypeId="urn:microsoft.com/office/officeart/2005/8/colors/colorful1" csCatId="colorful" phldr="1"/>
      <dgm:spPr/>
      <dgm:t>
        <a:bodyPr/>
        <a:lstStyle/>
        <a:p>
          <a:endParaRPr lang="en-US"/>
        </a:p>
      </dgm:t>
    </dgm:pt>
    <dgm:pt modelId="{002442FE-CB5D-43BA-877D-FC9D475F47E7}" type="pres">
      <dgm:prSet presAssocID="{E94684A0-31DC-434E-A3F7-92B65CEB0D06}" presName="Name0" presStyleCnt="0">
        <dgm:presLayoutVars>
          <dgm:chMax val="4"/>
          <dgm:resizeHandles val="exact"/>
        </dgm:presLayoutVars>
      </dgm:prSet>
      <dgm:spPr/>
      <dgm:t>
        <a:bodyPr/>
        <a:lstStyle/>
        <a:p>
          <a:endParaRPr lang="en-US"/>
        </a:p>
      </dgm:t>
    </dgm:pt>
  </dgm:ptLst>
  <dgm:cxnLst>
    <dgm:cxn modelId="{01465001-93EC-9547-A4D0-84AF87D61232}" type="presOf" srcId="{E94684A0-31DC-434E-A3F7-92B65CEB0D06}" destId="{002442FE-CB5D-43BA-877D-FC9D475F47E7}" srcOrd="0"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6/16/15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introductory or title slide should convey the overall “feeling” and focus of your presentation. For instance, I typically present about small-business trends, new business ideas, growth opportunities or other positive trends. In this sample presentation, I’m talking about new business ideas, so I used a sun graphic in this slide template to convey a positive feeling. Personalize this slide template with your company’s logo.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add a logo</a:t>
            </a:r>
            <a:r>
              <a:rPr lang="en-US" baseline="0" dirty="0" smtClean="0"/>
              <a:t> to all slides, place it on the Slide Master. To access the Slide Master, on the Themes tab of the Ribbon, click Edit Master and then click Slide Master.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Disclaimer: </a:t>
            </a:r>
            <a:r>
              <a:rPr lang="en-US" sz="1200" i="1" kern="1200" dirty="0" smtClean="0">
                <a:solidFill>
                  <a:schemeClr val="tx1"/>
                </a:solidFill>
                <a:effectLst/>
                <a:latin typeface="+mn-lt"/>
                <a:ea typeface="+mn-ea"/>
                <a:cs typeface="+mn-cs"/>
              </a:rPr>
              <a:t>You understand that Microsoft does not endorse or control the content provided in the following presentation. Microsoft provides this content to you for informational purposes only; it is not intended to be relied upon as business or financial advice. Microsoft does not guarantee or otherwise warrant the accuracy or validity of this information and encourages you to consult with a business or financial professional as appropriate.</a:t>
            </a:r>
          </a:p>
          <a:p>
            <a:endParaRPr lang="en-US" dirty="0" smtClean="0"/>
          </a:p>
          <a:p>
            <a:endParaRPr lang="en-US" dirty="0" smtClean="0"/>
          </a:p>
          <a:p>
            <a:r>
              <a:rPr lang="en-US" sz="1200" b="1" kern="1200" dirty="0" smtClean="0">
                <a:solidFill>
                  <a:schemeClr val="tx1"/>
                </a:solidFill>
                <a:effectLst/>
                <a:latin typeface="+mn-lt"/>
                <a:ea typeface="+mn-ea"/>
                <a:cs typeface="+mn-cs"/>
              </a:rPr>
              <a:t>RIEVA LESONSKY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Founder and President, </a:t>
            </a:r>
            <a:r>
              <a:rPr lang="en-US" sz="1200" b="1" kern="1200" dirty="0" err="1" smtClean="0">
                <a:solidFill>
                  <a:schemeClr val="tx1"/>
                </a:solidFill>
                <a:effectLst/>
                <a:latin typeface="+mn-lt"/>
                <a:ea typeface="+mn-ea"/>
                <a:cs typeface="+mn-cs"/>
              </a:rPr>
              <a:t>GrowBiz</a:t>
            </a:r>
            <a:r>
              <a:rPr lang="en-US" sz="1200" b="1" kern="1200" dirty="0" smtClean="0">
                <a:solidFill>
                  <a:schemeClr val="tx1"/>
                </a:solidFill>
                <a:effectLst/>
                <a:latin typeface="+mn-lt"/>
                <a:ea typeface="+mn-ea"/>
                <a:cs typeface="+mn-cs"/>
              </a:rPr>
              <a:t> Media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Rieva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is founder and president of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 content and consulting company specializing in covering small businesses and entrepreneurship. A nationally known speaker and authority on entrepreneurship,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has been covering America’s entrepreneurs for nearly 30 years. Before co-founding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was Editorial Director of </a:t>
            </a:r>
            <a:r>
              <a:rPr lang="en-US" sz="1200" i="1" kern="1200" dirty="0" smtClean="0">
                <a:solidFill>
                  <a:schemeClr val="tx1"/>
                </a:solidFill>
                <a:effectLst/>
                <a:latin typeface="+mn-lt"/>
                <a:ea typeface="+mn-ea"/>
                <a:cs typeface="+mn-cs"/>
              </a:rPr>
              <a:t>Entrepreneur</a:t>
            </a:r>
            <a:r>
              <a:rPr lang="en-US" sz="1200" kern="1200" dirty="0" smtClean="0">
                <a:solidFill>
                  <a:schemeClr val="tx1"/>
                </a:solidFill>
                <a:effectLst/>
                <a:latin typeface="+mn-lt"/>
                <a:ea typeface="+mn-ea"/>
                <a:cs typeface="+mn-cs"/>
              </a:rPr>
              <a:t> Magazine.</a:t>
            </a: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Insert a chart in this slide template to illustrate your topic visually, then use bullets or color to call out key findings or points from your chart in a brief format.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2</a:t>
            </a:fld>
            <a:endParaRPr lang="en-US"/>
          </a:p>
        </p:txBody>
      </p:sp>
    </p:spTree>
    <p:extLst>
      <p:ext uri="{BB962C8B-B14F-4D97-AF65-F5344CB8AC3E}">
        <p14:creationId xmlns:p14="http://schemas.microsoft.com/office/powerpoint/2010/main" val="34586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4</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template can show steps, stages or how various elements or factors combine to make one key result or goal. For instance, you could show how various departments in your business work together to make the sale, how key customer groups will all purchase your product, or how different funding sources will provide the total you need. This slide template also makes an excellent concluding slide for your presentation, enabling you to graphically sum up your key points into one final whole.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6</a:t>
            </a:fld>
            <a:endParaRPr lang="en-US"/>
          </a:p>
        </p:txBody>
      </p:sp>
    </p:spTree>
    <p:extLst>
      <p:ext uri="{BB962C8B-B14F-4D97-AF65-F5344CB8AC3E}">
        <p14:creationId xmlns:p14="http://schemas.microsoft.com/office/powerpoint/2010/main" val="238971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often use color and graphics to add excitement to a presentation. Just because it’s about business doesn’t mean it has to be staid—you need movement, energy and color, as in this slide template. Use this slide template to illustrate relationships or processes. In this slide, I used it to show how demographic trends create a new consumer group and what products that group purchases. You could also use it to illustrate your sales cycle or relationships among departments in your company.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13</a:t>
            </a:fld>
            <a:endParaRPr lang="en-US"/>
          </a:p>
        </p:txBody>
      </p:sp>
    </p:spTree>
    <p:extLst>
      <p:ext uri="{BB962C8B-B14F-4D97-AF65-F5344CB8AC3E}">
        <p14:creationId xmlns:p14="http://schemas.microsoft.com/office/powerpoint/2010/main" val="192018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14</a:t>
            </a:fld>
            <a:endParaRPr lang="en-US"/>
          </a:p>
        </p:txBody>
      </p:sp>
    </p:spTree>
    <p:extLst>
      <p:ext uri="{BB962C8B-B14F-4D97-AF65-F5344CB8AC3E}">
        <p14:creationId xmlns:p14="http://schemas.microsoft.com/office/powerpoint/2010/main" val="369056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15</a:t>
            </a:fld>
            <a:endParaRPr lang="en-US"/>
          </a:p>
        </p:txBody>
      </p:sp>
    </p:spTree>
    <p:extLst>
      <p:ext uri="{BB962C8B-B14F-4D97-AF65-F5344CB8AC3E}">
        <p14:creationId xmlns:p14="http://schemas.microsoft.com/office/powerpoint/2010/main" val="17810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6/16/15</a:t>
            </a:fld>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t>6/16/15</a:t>
            </a:fld>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6/16/15</a:t>
            </a:fld>
            <a:endParaRPr lang="en-US"/>
          </a:p>
        </p:txBody>
      </p:sp>
      <p:sp>
        <p:nvSpPr>
          <p:cNvPr id="8" name="Content Placeholder 7"/>
          <p:cNvSpPr>
            <a:spLocks noGrp="1"/>
          </p:cNvSpPr>
          <p:nvPr>
            <p:ph sz="quarter" idx="13"/>
          </p:nvPr>
        </p:nvSpPr>
        <p:spPr>
          <a:xfrm>
            <a:off x="712788"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6/16/15</a:t>
            </a:fld>
            <a:endParaRPr lang="en-US"/>
          </a:p>
        </p:txBody>
      </p:sp>
      <p:sp>
        <p:nvSpPr>
          <p:cNvPr id="8" name="Footer Placeholder 7"/>
          <p:cNvSpPr>
            <a:spLocks noGrp="1"/>
          </p:cNvSpPr>
          <p:nvPr>
            <p:ph type="ftr" sz="quarter" idx="11"/>
          </p:nvPr>
        </p:nvSpPr>
        <p:spPr/>
        <p:txBody>
          <a:bodyPr/>
          <a:lstStyle/>
          <a:p>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6/16/15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6/16/15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6/16/15</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696080" y="3104914"/>
            <a:ext cx="8266176" cy="1553220"/>
          </a:xfrm>
        </p:spPr>
        <p:txBody>
          <a:bodyPr/>
          <a:lstStyle/>
          <a:p>
            <a:pPr algn="ctr"/>
            <a:r>
              <a:rPr lang="en-US" sz="3600" dirty="0" smtClean="0"/>
              <a:t>The Importance of Culture-Based Education in Indonesia: </a:t>
            </a:r>
            <a:br>
              <a:rPr lang="en-US" sz="3600" dirty="0" smtClean="0"/>
            </a:br>
            <a:r>
              <a:rPr lang="en-US" sz="2400" dirty="0" smtClean="0"/>
              <a:t>A Case of </a:t>
            </a:r>
            <a:r>
              <a:rPr lang="en-US" sz="2400" i="1" dirty="0" err="1" smtClean="0"/>
              <a:t>Paguyuban</a:t>
            </a:r>
            <a:r>
              <a:rPr lang="en-US" sz="2400" i="1" dirty="0" smtClean="0"/>
              <a:t> </a:t>
            </a:r>
            <a:r>
              <a:rPr lang="en-US" sz="2400" i="1" dirty="0" err="1" smtClean="0"/>
              <a:t>Pasundan</a:t>
            </a:r>
            <a:r>
              <a:rPr lang="en-US" sz="2400" dirty="0" smtClean="0"/>
              <a:t>, West Java</a:t>
            </a:r>
            <a:endParaRPr lang="en-US" sz="2400" dirty="0"/>
          </a:p>
        </p:txBody>
      </p:sp>
      <p:sp>
        <p:nvSpPr>
          <p:cNvPr id="3" name="Subtitle 2"/>
          <p:cNvSpPr>
            <a:spLocks noGrp="1"/>
          </p:cNvSpPr>
          <p:nvPr>
            <p:ph type="subTitle" idx="1"/>
          </p:nvPr>
        </p:nvSpPr>
        <p:spPr/>
        <p:txBody>
          <a:bodyPr>
            <a:normAutofit fontScale="92500"/>
          </a:bodyPr>
          <a:lstStyle/>
          <a:p>
            <a:r>
              <a:rPr lang="en-US" dirty="0" smtClean="0"/>
              <a:t>Department of Geography, Faculty of Social Sciences, State University of Jakarta</a:t>
            </a:r>
            <a:endParaRPr lang="en-US" dirty="0"/>
          </a:p>
        </p:txBody>
      </p:sp>
      <p:sp>
        <p:nvSpPr>
          <p:cNvPr id="6" name="TextBox 5"/>
          <p:cNvSpPr txBox="1"/>
          <p:nvPr/>
        </p:nvSpPr>
        <p:spPr>
          <a:xfrm rot="21091453">
            <a:off x="3338155" y="1956887"/>
            <a:ext cx="5734450" cy="646331"/>
          </a:xfrm>
          <a:prstGeom prst="rect">
            <a:avLst/>
          </a:prstGeom>
          <a:noFill/>
        </p:spPr>
        <p:txBody>
          <a:bodyPr wrap="square" rtlCol="0">
            <a:spAutoFit/>
          </a:bodyPr>
          <a:lstStyle/>
          <a:p>
            <a:r>
              <a:rPr lang="en-US" dirty="0" err="1" smtClean="0"/>
              <a:t>Ahman</a:t>
            </a:r>
            <a:r>
              <a:rPr lang="en-US" dirty="0" smtClean="0"/>
              <a:t> </a:t>
            </a:r>
            <a:r>
              <a:rPr lang="en-US" dirty="0" err="1" smtClean="0"/>
              <a:t>Sya</a:t>
            </a:r>
            <a:endParaRPr lang="en-US" dirty="0"/>
          </a:p>
          <a:p>
            <a:r>
              <a:rPr lang="en-US" dirty="0" smtClean="0"/>
              <a:t>Muhammad </a:t>
            </a:r>
            <a:r>
              <a:rPr lang="en-US" dirty="0" err="1" smtClean="0"/>
              <a:t>Zid</a:t>
            </a:r>
            <a:endParaRPr lang="en-US" dirty="0"/>
          </a:p>
        </p:txBody>
      </p:sp>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304799"/>
            <a:ext cx="7391402" cy="1447800"/>
          </a:xfrm>
        </p:spPr>
        <p:txBody>
          <a:bodyPr/>
          <a:lstStyle/>
          <a:p>
            <a:r>
              <a:rPr lang="en-US" dirty="0" smtClean="0">
                <a:solidFill>
                  <a:srgbClr val="000000"/>
                </a:solidFill>
              </a:rPr>
              <a:t>Culture-Based </a:t>
            </a:r>
            <a:r>
              <a:rPr lang="en-US" dirty="0" smtClean="0">
                <a:solidFill>
                  <a:srgbClr val="000000"/>
                </a:solidFill>
              </a:rPr>
              <a:t>Education</a:t>
            </a:r>
            <a:endParaRPr lang="en-US" dirty="0">
              <a:solidFill>
                <a:srgbClr val="000000"/>
              </a:solidFill>
            </a:endParaRPr>
          </a:p>
        </p:txBody>
      </p:sp>
      <p:sp>
        <p:nvSpPr>
          <p:cNvPr id="3" name="Content Placeholder 2"/>
          <p:cNvSpPr>
            <a:spLocks noGrp="1"/>
          </p:cNvSpPr>
          <p:nvPr>
            <p:ph sz="quarter" idx="13"/>
          </p:nvPr>
        </p:nvSpPr>
        <p:spPr/>
        <p:txBody>
          <a:bodyPr/>
          <a:lstStyle/>
          <a:p>
            <a:pPr marL="457200" indent="-457200">
              <a:buAutoNum type="arabicPeriod"/>
            </a:pPr>
            <a:r>
              <a:rPr lang="en-US" dirty="0" smtClean="0">
                <a:solidFill>
                  <a:srgbClr val="000000"/>
                </a:solidFill>
              </a:rPr>
              <a:t>Culture plays a noteworthy role in teaching and learning process and serves as the source of the teacher’s motivation and creativity in teaching methodologies and approaches.</a:t>
            </a:r>
          </a:p>
          <a:p>
            <a:pPr marL="457200" indent="-457200">
              <a:buAutoNum type="arabicPeriod"/>
            </a:pPr>
            <a:r>
              <a:rPr lang="en-US" dirty="0" smtClean="0">
                <a:solidFill>
                  <a:srgbClr val="000000"/>
                </a:solidFill>
              </a:rPr>
              <a:t>Culture directs the behavior of mankind and its complex form from the history of ancient civilizations inherited to generations.</a:t>
            </a:r>
          </a:p>
          <a:p>
            <a:pPr marL="457200" indent="-457200">
              <a:buAutoNum type="arabicPeriod"/>
            </a:pPr>
            <a:r>
              <a:rPr lang="en-US" dirty="0" smtClean="0">
                <a:solidFill>
                  <a:srgbClr val="000000"/>
                </a:solidFill>
              </a:rPr>
              <a:t>In order to improve the educational process, there is a need to cope up with the challenges and stand out among others.</a:t>
            </a:r>
            <a:endParaRPr lang="en-US" dirty="0">
              <a:solidFill>
                <a:srgbClr val="000000"/>
              </a:solidFill>
            </a:endParaRPr>
          </a:p>
        </p:txBody>
      </p:sp>
    </p:spTree>
    <p:extLst>
      <p:ext uri="{BB962C8B-B14F-4D97-AF65-F5344CB8AC3E}">
        <p14:creationId xmlns:p14="http://schemas.microsoft.com/office/powerpoint/2010/main" val="404772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04799"/>
            <a:ext cx="7086602" cy="1447800"/>
          </a:xfrm>
        </p:spPr>
        <p:txBody>
          <a:bodyPr/>
          <a:lstStyle/>
          <a:p>
            <a:r>
              <a:rPr lang="en-US" dirty="0" smtClean="0">
                <a:solidFill>
                  <a:srgbClr val="000000"/>
                </a:solidFill>
              </a:rPr>
              <a:t>Culture Behavior and Education</a:t>
            </a:r>
            <a:endParaRPr lang="en-US" dirty="0">
              <a:solidFill>
                <a:srgbClr val="000000"/>
              </a:solidFill>
            </a:endParaRPr>
          </a:p>
        </p:txBody>
      </p:sp>
      <p:sp>
        <p:nvSpPr>
          <p:cNvPr id="3" name="Content Placeholder 2"/>
          <p:cNvSpPr>
            <a:spLocks noGrp="1"/>
          </p:cNvSpPr>
          <p:nvPr>
            <p:ph sz="quarter" idx="13"/>
          </p:nvPr>
        </p:nvSpPr>
        <p:spPr>
          <a:xfrm>
            <a:off x="685800" y="2057400"/>
            <a:ext cx="8305800" cy="4648200"/>
          </a:xfrm>
        </p:spPr>
        <p:txBody>
          <a:bodyPr>
            <a:normAutofit fontScale="85000" lnSpcReduction="20000"/>
          </a:bodyPr>
          <a:lstStyle/>
          <a:p>
            <a:pPr marL="457200" indent="-457200" algn="r">
              <a:buAutoNum type="arabicPeriod"/>
            </a:pPr>
            <a:r>
              <a:rPr lang="en-US" dirty="0" smtClean="0">
                <a:solidFill>
                  <a:srgbClr val="000000"/>
                </a:solidFill>
              </a:rPr>
              <a:t>Culture-conscious human: Every conscious human behavior has an intentions because it comes from his mind, namely creativity, passion, and emotion, that are only possessed by humans. Behavioral intention is determined by opportunities in the surrounding </a:t>
            </a:r>
            <a:r>
              <a:rPr lang="en-US" dirty="0">
                <a:solidFill>
                  <a:srgbClr val="000000"/>
                </a:solidFill>
              </a:rPr>
              <a:t>s</a:t>
            </a:r>
            <a:r>
              <a:rPr lang="en-US" dirty="0" smtClean="0">
                <a:solidFill>
                  <a:srgbClr val="000000"/>
                </a:solidFill>
              </a:rPr>
              <a:t>tructure of experience of the human. Awareness of the structure will greatly support the desired behavior and the possibility of restructuring the world experience itself (this is the basis of change and cultural development).</a:t>
            </a:r>
          </a:p>
          <a:p>
            <a:pPr marL="457200" indent="-457200" algn="r">
              <a:buAutoNum type="arabicPeriod"/>
            </a:pPr>
            <a:r>
              <a:rPr lang="en-US" dirty="0" smtClean="0">
                <a:solidFill>
                  <a:srgbClr val="000000"/>
                </a:solidFill>
              </a:rPr>
              <a:t>Civilized humans: Culture-conscious humans are the beginning of focused and creative cultural actions. Without awareness of culture, it is impossible for humans to become civilized. </a:t>
            </a:r>
          </a:p>
          <a:p>
            <a:pPr marL="457200" indent="-457200" algn="r">
              <a:buAutoNum type="arabicPeriod"/>
            </a:pPr>
            <a:r>
              <a:rPr lang="en-US" dirty="0" smtClean="0">
                <a:solidFill>
                  <a:srgbClr val="000000"/>
                </a:solidFill>
              </a:rPr>
              <a:t>Culture expert in a wider context: They are cultural role models, including leaders in various aspects of life. </a:t>
            </a:r>
            <a:endParaRPr lang="en-US" dirty="0">
              <a:solidFill>
                <a:srgbClr val="000000"/>
              </a:solidFill>
            </a:endParaRPr>
          </a:p>
        </p:txBody>
      </p:sp>
    </p:spTree>
    <p:extLst>
      <p:ext uri="{BB962C8B-B14F-4D97-AF65-F5344CB8AC3E}">
        <p14:creationId xmlns:p14="http://schemas.microsoft.com/office/powerpoint/2010/main" val="41277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Governance</a:t>
            </a:r>
            <a:endParaRPr lang="en-US" dirty="0">
              <a:solidFill>
                <a:srgbClr val="000000"/>
              </a:solidFill>
            </a:endParaRPr>
          </a:p>
        </p:txBody>
      </p:sp>
      <p:sp>
        <p:nvSpPr>
          <p:cNvPr id="3" name="Content Placeholder 2"/>
          <p:cNvSpPr>
            <a:spLocks noGrp="1"/>
          </p:cNvSpPr>
          <p:nvPr>
            <p:ph sz="quarter" idx="13"/>
          </p:nvPr>
        </p:nvSpPr>
        <p:spPr/>
        <p:txBody>
          <a:bodyPr>
            <a:normAutofit fontScale="92500"/>
          </a:bodyPr>
          <a:lstStyle/>
          <a:p>
            <a:pPr marL="457200" indent="-457200">
              <a:buAutoNum type="arabicPeriod"/>
            </a:pPr>
            <a:r>
              <a:rPr lang="en-US" dirty="0" smtClean="0">
                <a:solidFill>
                  <a:srgbClr val="000000"/>
                </a:solidFill>
              </a:rPr>
              <a:t>To accomplish cultural-based education at the national level, commitment </a:t>
            </a:r>
            <a:r>
              <a:rPr lang="en-US" dirty="0" smtClean="0">
                <a:solidFill>
                  <a:srgbClr val="000000"/>
                </a:solidFill>
              </a:rPr>
              <a:t>between central and regional governments as well as all traditional/tribal  leaders is needed so that the local content related to culture and customs becomes a subject in the formal education process.</a:t>
            </a:r>
          </a:p>
          <a:p>
            <a:pPr marL="457200" indent="-457200">
              <a:buAutoNum type="arabicPeriod"/>
            </a:pPr>
            <a:r>
              <a:rPr lang="en-US" dirty="0" smtClean="0">
                <a:solidFill>
                  <a:srgbClr val="000000"/>
                </a:solidFill>
              </a:rPr>
              <a:t>Aside from the central and regional governments, holistic supports are also needed from educators/scholars, business, communities, and the media.</a:t>
            </a:r>
          </a:p>
          <a:p>
            <a:pPr marL="457200" indent="-457200">
              <a:buAutoNum type="arabicPeriod"/>
            </a:pPr>
            <a:r>
              <a:rPr lang="en-US" dirty="0" smtClean="0">
                <a:solidFill>
                  <a:srgbClr val="000000"/>
                </a:solidFill>
              </a:rPr>
              <a:t>The successful management of culture-based education will be a shared task and responsibility.</a:t>
            </a:r>
            <a:endParaRPr lang="en-US" dirty="0">
              <a:solidFill>
                <a:srgbClr val="000000"/>
              </a:solidFill>
            </a:endParaRPr>
          </a:p>
        </p:txBody>
      </p:sp>
    </p:spTree>
    <p:extLst>
      <p:ext uri="{BB962C8B-B14F-4D97-AF65-F5344CB8AC3E}">
        <p14:creationId xmlns:p14="http://schemas.microsoft.com/office/powerpoint/2010/main" val="7734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1143001"/>
            <a:ext cx="7620000" cy="4648200"/>
          </a:xfrm>
        </p:spPr>
        <p:txBody>
          <a:bodyPr/>
          <a:lstStyle/>
          <a:p>
            <a:r>
              <a:rPr lang="en-US" sz="2400" dirty="0" smtClean="0">
                <a:solidFill>
                  <a:srgbClr val="000000"/>
                </a:solidFill>
              </a:rPr>
              <a:t>The Indonesians develop a great understanding, awareness, and appreciation of their history, arts, heritage, and geography towards the perception that will enhance the quality of life.</a:t>
            </a:r>
            <a:br>
              <a:rPr lang="en-US" sz="2400" dirty="0" smtClean="0">
                <a:solidFill>
                  <a:srgbClr val="000000"/>
                </a:solidFill>
              </a:rPr>
            </a:br>
            <a:r>
              <a:rPr lang="en-US" sz="2400" dirty="0" smtClean="0">
                <a:solidFill>
                  <a:srgbClr val="000000"/>
                </a:solidFill>
              </a:rPr>
              <a:t>With the implementation of culture-based education, the Indonesians envisions to progress as a nation of culturally empowered and literate people who are committed to be patriotic and nationalist global citizens. </a:t>
            </a:r>
            <a:endParaRPr lang="en-US" sz="2400" dirty="0">
              <a:solidFill>
                <a:srgbClr val="000000"/>
              </a:solidFill>
            </a:endParaRPr>
          </a:p>
        </p:txBody>
      </p:sp>
      <p:sp>
        <p:nvSpPr>
          <p:cNvPr id="6" name="Text Placeholder 5"/>
          <p:cNvSpPr>
            <a:spLocks noGrp="1"/>
          </p:cNvSpPr>
          <p:nvPr>
            <p:ph type="body" idx="1"/>
          </p:nvPr>
        </p:nvSpPr>
        <p:spPr/>
        <p:txBody>
          <a:bodyPr>
            <a:normAutofit/>
          </a:bodyPr>
          <a:lstStyle/>
          <a:p>
            <a:r>
              <a:rPr lang="en-US" sz="3600" b="1" dirty="0" smtClean="0">
                <a:solidFill>
                  <a:schemeClr val="tx1"/>
                </a:solidFill>
              </a:rPr>
              <a:t>Conclusion</a:t>
            </a:r>
            <a:endParaRPr lang="en-US" sz="3600" b="1" dirty="0">
              <a:solidFill>
                <a:schemeClr val="tx1"/>
              </a:solidFill>
            </a:endParaRPr>
          </a:p>
        </p:txBody>
      </p:sp>
    </p:spTree>
    <p:extLst>
      <p:ext uri="{BB962C8B-B14F-4D97-AF65-F5344CB8AC3E}">
        <p14:creationId xmlns:p14="http://schemas.microsoft.com/office/powerpoint/2010/main" val="183226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righ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25" y="1219200"/>
            <a:ext cx="8784949" cy="5486400"/>
            <a:chOff x="179525" y="1219200"/>
            <a:chExt cx="8784949" cy="5486400"/>
          </a:xfrm>
        </p:grpSpPr>
        <p:sp>
          <p:nvSpPr>
            <p:cNvPr id="5" name="Minus 4"/>
            <p:cNvSpPr/>
            <p:nvPr/>
          </p:nvSpPr>
          <p:spPr>
            <a:xfrm rot="21300000">
              <a:off x="179525" y="3459395"/>
              <a:ext cx="8784949" cy="1006009"/>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213104" y="15621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73291" y="1219200"/>
              <a:ext cx="3956312" cy="224028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000" kern="1200" dirty="0" smtClean="0">
                  <a:solidFill>
                    <a:schemeClr val="tx1">
                      <a:lumMod val="95000"/>
                      <a:lumOff val="5000"/>
                    </a:schemeClr>
                  </a:solidFill>
                  <a:effectLst>
                    <a:outerShdw blurRad="38100" dist="38100" dir="2700000" algn="tl">
                      <a:srgbClr val="000000">
                        <a:alpha val="43137"/>
                      </a:srgbClr>
                    </a:outerShdw>
                  </a:effectLst>
                </a:rPr>
                <a:t>Culture-based education:</a:t>
              </a:r>
            </a:p>
            <a:p>
              <a:pPr marL="457200" lvl="0" indent="-457200" algn="l" defTabSz="1600200">
                <a:lnSpc>
                  <a:spcPct val="90000"/>
                </a:lnSpc>
                <a:spcBef>
                  <a:spcPct val="0"/>
                </a:spcBef>
                <a:spcAft>
                  <a:spcPct val="35000"/>
                </a:spcAft>
                <a:buAutoNum type="arabicPeriod"/>
              </a:pPr>
              <a:r>
                <a:rPr lang="en-US" sz="2000" dirty="0" smtClean="0">
                  <a:solidFill>
                    <a:schemeClr val="tx1">
                      <a:lumMod val="95000"/>
                      <a:lumOff val="5000"/>
                    </a:schemeClr>
                  </a:solidFill>
                  <a:effectLst>
                    <a:outerShdw blurRad="38100" dist="38100" dir="2700000" algn="tl">
                      <a:srgbClr val="000000">
                        <a:alpha val="43137"/>
                      </a:srgbClr>
                    </a:outerShdw>
                  </a:effectLst>
                </a:rPr>
                <a:t>Culture is the foundation of education</a:t>
              </a:r>
            </a:p>
            <a:p>
              <a:pPr marL="457200" lvl="0" indent="-457200" algn="l" defTabSz="1600200">
                <a:lnSpc>
                  <a:spcPct val="90000"/>
                </a:lnSpc>
                <a:spcBef>
                  <a:spcPct val="0"/>
                </a:spcBef>
                <a:spcAft>
                  <a:spcPct val="35000"/>
                </a:spcAft>
                <a:buAutoNum type="arabicPeriod"/>
              </a:pPr>
              <a:r>
                <a:rPr lang="en-US" sz="2000" kern="1200" dirty="0" smtClean="0">
                  <a:solidFill>
                    <a:schemeClr val="tx1">
                      <a:lumMod val="95000"/>
                      <a:lumOff val="5000"/>
                    </a:schemeClr>
                  </a:solidFill>
                  <a:effectLst>
                    <a:outerShdw blurRad="38100" dist="38100" dir="2700000" algn="tl">
                      <a:srgbClr val="000000">
                        <a:alpha val="43137"/>
                      </a:srgbClr>
                    </a:outerShdw>
                  </a:effectLst>
                </a:rPr>
                <a:t>Culture is the main </a:t>
              </a:r>
              <a:r>
                <a:rPr lang="en-US" sz="2000" dirty="0" smtClean="0">
                  <a:solidFill>
                    <a:schemeClr val="tx1">
                      <a:lumMod val="95000"/>
                      <a:lumOff val="5000"/>
                    </a:schemeClr>
                  </a:solidFill>
                  <a:effectLst>
                    <a:outerShdw blurRad="38100" dist="38100" dir="2700000" algn="tl">
                      <a:srgbClr val="000000">
                        <a:alpha val="43137"/>
                      </a:srgbClr>
                    </a:outerShdw>
                  </a:effectLst>
                </a:rPr>
                <a:t>factor for </a:t>
              </a:r>
              <a:r>
                <a:rPr lang="en-US" sz="2000" dirty="0">
                  <a:solidFill>
                    <a:schemeClr val="tx1">
                      <a:lumMod val="95000"/>
                      <a:lumOff val="5000"/>
                    </a:schemeClr>
                  </a:solidFill>
                  <a:effectLst>
                    <a:outerShdw blurRad="38100" dist="38100" dir="2700000" algn="tl">
                      <a:srgbClr val="000000">
                        <a:alpha val="43137"/>
                      </a:srgbClr>
                    </a:outerShdw>
                  </a:effectLst>
                </a:rPr>
                <a:t>s</a:t>
              </a:r>
              <a:r>
                <a:rPr lang="en-US" sz="2000" kern="1200" dirty="0" smtClean="0">
                  <a:solidFill>
                    <a:schemeClr val="tx1">
                      <a:lumMod val="95000"/>
                      <a:lumOff val="5000"/>
                    </a:schemeClr>
                  </a:solidFill>
                  <a:effectLst>
                    <a:outerShdw blurRad="38100" dist="38100" dir="2700000" algn="tl">
                      <a:srgbClr val="000000">
                        <a:alpha val="43137"/>
                      </a:srgbClr>
                    </a:outerShdw>
                  </a:effectLst>
                </a:rPr>
                <a:t>ustainable development</a:t>
              </a:r>
            </a:p>
            <a:p>
              <a:pPr marL="457200" lvl="0" indent="-457200" algn="l" defTabSz="1600200">
                <a:lnSpc>
                  <a:spcPct val="90000"/>
                </a:lnSpc>
                <a:spcBef>
                  <a:spcPct val="0"/>
                </a:spcBef>
                <a:spcAft>
                  <a:spcPct val="35000"/>
                </a:spcAft>
                <a:buAutoNum type="arabicPeriod"/>
              </a:pPr>
              <a:r>
                <a:rPr lang="en-US" sz="2000" dirty="0" smtClean="0">
                  <a:solidFill>
                    <a:schemeClr val="tx1">
                      <a:lumMod val="95000"/>
                      <a:lumOff val="5000"/>
                    </a:schemeClr>
                  </a:solidFill>
                  <a:effectLst>
                    <a:outerShdw blurRad="38100" dist="38100" dir="2700000" algn="tl">
                      <a:srgbClr val="000000">
                        <a:alpha val="43137"/>
                      </a:srgbClr>
                    </a:outerShdw>
                  </a:effectLst>
                </a:rPr>
                <a:t>Governance</a:t>
              </a:r>
              <a:endParaRPr lang="en-US" sz="2000" kern="1200" dirty="0">
                <a:solidFill>
                  <a:schemeClr val="tx1">
                    <a:lumMod val="95000"/>
                    <a:lumOff val="5000"/>
                  </a:schemeClr>
                </a:solidFill>
                <a:effectLst>
                  <a:outerShdw blurRad="38100" dist="38100" dir="2700000" algn="tl">
                    <a:srgbClr val="000000">
                      <a:alpha val="43137"/>
                    </a:srgbClr>
                  </a:outerShdw>
                </a:effectLst>
              </a:endParaRPr>
            </a:p>
          </p:txBody>
        </p:sp>
        <p:sp>
          <p:nvSpPr>
            <p:cNvPr id="8" name="Down Arrow 7"/>
            <p:cNvSpPr/>
            <p:nvPr/>
          </p:nvSpPr>
          <p:spPr>
            <a:xfrm>
              <a:off x="5279136" y="4229099"/>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527309" y="4465320"/>
              <a:ext cx="4730485" cy="224028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000" dirty="0" smtClean="0">
                  <a:solidFill>
                    <a:schemeClr val="tx1"/>
                  </a:solidFill>
                  <a:effectLst>
                    <a:outerShdw blurRad="38100" dist="38100" dir="2700000" algn="tl">
                      <a:srgbClr val="000000">
                        <a:alpha val="43137"/>
                      </a:srgbClr>
                    </a:outerShdw>
                  </a:effectLst>
                </a:rPr>
                <a:t>Culture provides perspective, methodology, principle, assessment, framework and evaluation upon which abilities, skills, and knowledge regarding a person and the world are disseminated.</a:t>
              </a:r>
              <a:endParaRPr lang="en-US" sz="20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162890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Inside the education based on the culture</a:t>
            </a:r>
            <a:endParaRPr lang="en-US" sz="4000" dirty="0">
              <a:solidFill>
                <a:schemeClr val="tx1"/>
              </a:solidFill>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8369" r="18369"/>
          <a:stretch>
            <a:fillRect/>
          </a:stretch>
        </p:blipFill>
        <p:spPr/>
      </p:pic>
      <p:sp>
        <p:nvSpPr>
          <p:cNvPr id="4" name="Text Placeholder 3"/>
          <p:cNvSpPr>
            <a:spLocks noGrp="1"/>
          </p:cNvSpPr>
          <p:nvPr>
            <p:ph type="body" sz="half" idx="2"/>
          </p:nvPr>
        </p:nvSpPr>
        <p:spPr/>
        <p:txBody>
          <a:bodyPr/>
          <a:lstStyle/>
          <a:p>
            <a:r>
              <a:rPr lang="en-US" dirty="0" smtClean="0"/>
              <a:t>    Students learn the unique values, heritage, language, experiences of the community, etc.</a:t>
            </a:r>
            <a:endParaRPr lang="en-US" dirty="0"/>
          </a:p>
        </p:txBody>
      </p:sp>
      <p:sp>
        <p:nvSpPr>
          <p:cNvPr id="7" name="TextBox 6"/>
          <p:cNvSpPr txBox="1"/>
          <p:nvPr/>
        </p:nvSpPr>
        <p:spPr>
          <a:xfrm>
            <a:off x="4191000" y="5943600"/>
            <a:ext cx="4549835" cy="646331"/>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n-US" b="1" dirty="0">
                <a:solidFill>
                  <a:schemeClr val="accent3"/>
                </a:solidFill>
                <a:effectLst>
                  <a:outerShdw blurRad="50800" dist="38100" dir="5400000" algn="t" rotWithShape="0">
                    <a:prstClr val="black">
                      <a:alpha val="40000"/>
                    </a:prstClr>
                  </a:outerShdw>
                </a:effectLst>
              </a:rPr>
              <a:t>There are more than 74 million children</a:t>
            </a:r>
          </a:p>
          <a:p>
            <a:pPr algn="r">
              <a:defRPr/>
            </a:pPr>
            <a:r>
              <a:rPr lang="en-US" b="1" dirty="0">
                <a:solidFill>
                  <a:schemeClr val="accent3"/>
                </a:solidFill>
                <a:effectLst>
                  <a:outerShdw blurRad="50800" dist="38100" dir="5400000" algn="t" rotWithShape="0">
                    <a:prstClr val="black">
                      <a:alpha val="40000"/>
                    </a:prstClr>
                  </a:outerShdw>
                </a:effectLst>
              </a:rPr>
              <a:t> under age 18 living in the U.S</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335" y="3008664"/>
            <a:ext cx="4000500" cy="32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7799" y="2713707"/>
            <a:ext cx="4089270" cy="346852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0529" y="2743200"/>
            <a:ext cx="2420112"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80000">
            <a:off x="5356767" y="2357056"/>
            <a:ext cx="2767637" cy="3972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9691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xit" presetSubtype="0" fill="hold"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43825" cy="1447800"/>
          </a:xfrm>
        </p:spPr>
        <p:txBody>
          <a:bodyPr/>
          <a:lstStyle/>
          <a:p>
            <a:r>
              <a:rPr lang="en-US" sz="3600" dirty="0" smtClean="0">
                <a:solidFill>
                  <a:srgbClr val="000000"/>
                </a:solidFill>
              </a:rPr>
              <a:t>INTRODUCTION</a:t>
            </a:r>
            <a:endParaRPr lang="en-US" sz="3600"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pPr marL="457200" indent="-457200">
              <a:buAutoNum type="arabicPeriod"/>
            </a:pPr>
            <a:r>
              <a:rPr lang="en-US" dirty="0" smtClean="0">
                <a:solidFill>
                  <a:srgbClr val="000000"/>
                </a:solidFill>
              </a:rPr>
              <a:t>The implementation of culture-based education in Indonesia is not something new.</a:t>
            </a:r>
          </a:p>
          <a:p>
            <a:pPr marL="457200" indent="-457200">
              <a:buAutoNum type="arabicPeriod"/>
            </a:pPr>
            <a:r>
              <a:rPr lang="en-US" dirty="0" smtClean="0">
                <a:solidFill>
                  <a:srgbClr val="000000"/>
                </a:solidFill>
              </a:rPr>
              <a:t>Since the first cultural congress in Bandung (1951), and the third in Solo (1954), a correlation between national education system and culture has always be an important topic.</a:t>
            </a:r>
          </a:p>
          <a:p>
            <a:pPr marL="457200" indent="-457200">
              <a:buAutoNum type="arabicPeriod"/>
            </a:pPr>
            <a:r>
              <a:rPr lang="en-US" dirty="0" smtClean="0">
                <a:solidFill>
                  <a:srgbClr val="000000"/>
                </a:solidFill>
              </a:rPr>
              <a:t>It is believed that applying cultural values in educational processes has a positive effect on several elements.</a:t>
            </a:r>
            <a:endParaRPr lang="en-US" dirty="0">
              <a:solidFill>
                <a:srgbClr val="000000"/>
              </a:solidFill>
            </a:endParaRPr>
          </a:p>
        </p:txBody>
      </p:sp>
    </p:spTree>
    <p:extLst>
      <p:ext uri="{BB962C8B-B14F-4D97-AF65-F5344CB8AC3E}">
        <p14:creationId xmlns:p14="http://schemas.microsoft.com/office/powerpoint/2010/main" val="580764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MAIN PROBLEM</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lgn="r">
              <a:buNone/>
            </a:pPr>
            <a:endParaRPr lang="en-US" dirty="0" smtClean="0">
              <a:solidFill>
                <a:schemeClr val="tx1"/>
              </a:solidFill>
            </a:endParaRPr>
          </a:p>
          <a:p>
            <a:pPr marL="0" indent="0" algn="r">
              <a:buNone/>
            </a:pPr>
            <a:r>
              <a:rPr lang="en-US" dirty="0" smtClean="0">
                <a:solidFill>
                  <a:schemeClr val="tx1"/>
                </a:solidFill>
              </a:rPr>
              <a:t>1.How to create an alternative models of formal education (culture-based education), especially to anticipate  and prepare the well-educated generation for the future development of Indonesia?</a:t>
            </a:r>
          </a:p>
          <a:p>
            <a:pPr marL="0" indent="0" algn="r">
              <a:buNone/>
            </a:pPr>
            <a:r>
              <a:rPr lang="en-US" dirty="0" smtClean="0">
                <a:solidFill>
                  <a:schemeClr val="tx1"/>
                </a:solidFill>
              </a:rPr>
              <a:t>2. How to maintain teaching and learning process at the culture-based education?</a:t>
            </a:r>
            <a:endParaRPr lang="en-US" dirty="0">
              <a:solidFill>
                <a:schemeClr val="tx1"/>
              </a:solidFill>
            </a:endParaRPr>
          </a:p>
        </p:txBody>
      </p:sp>
    </p:spTree>
    <p:extLst>
      <p:ext uri="{BB962C8B-B14F-4D97-AF65-F5344CB8AC3E}">
        <p14:creationId xmlns:p14="http://schemas.microsoft.com/office/powerpoint/2010/main" val="114698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pPr marL="0" indent="0">
              <a:buNone/>
            </a:pPr>
            <a:endParaRPr lang="en-US" dirty="0" smtClean="0">
              <a:solidFill>
                <a:schemeClr val="tx1"/>
              </a:solidFill>
            </a:endParaRPr>
          </a:p>
          <a:p>
            <a:pPr marL="457200" indent="-457200">
              <a:buAutoNum type="arabicPeriod"/>
            </a:pPr>
            <a:r>
              <a:rPr lang="en-US" dirty="0" smtClean="0">
                <a:solidFill>
                  <a:schemeClr val="tx1"/>
                </a:solidFill>
              </a:rPr>
              <a:t>Indonesia is the </a:t>
            </a:r>
            <a:r>
              <a:rPr lang="en-US" dirty="0" smtClean="0">
                <a:solidFill>
                  <a:schemeClr val="tx1"/>
                </a:solidFill>
              </a:rPr>
              <a:t>world’s largest archipelago </a:t>
            </a:r>
            <a:r>
              <a:rPr lang="en-US" dirty="0" smtClean="0">
                <a:solidFill>
                  <a:schemeClr val="tx1"/>
                </a:solidFill>
              </a:rPr>
              <a:t>(consisting of 17.504 </a:t>
            </a:r>
            <a:r>
              <a:rPr lang="en-US" dirty="0" smtClean="0">
                <a:solidFill>
                  <a:schemeClr val="tx1"/>
                </a:solidFill>
              </a:rPr>
              <a:t>islands).</a:t>
            </a:r>
          </a:p>
          <a:p>
            <a:pPr marL="457200" indent="-457200">
              <a:buAutoNum type="arabicPeriod"/>
            </a:pPr>
            <a:r>
              <a:rPr lang="en-US" dirty="0" smtClean="0">
                <a:solidFill>
                  <a:schemeClr val="tx1"/>
                </a:solidFill>
              </a:rPr>
              <a:t>525 ethnics group.</a:t>
            </a:r>
          </a:p>
          <a:p>
            <a:pPr marL="457200" indent="-457200">
              <a:buAutoNum type="arabicPeriod"/>
            </a:pPr>
            <a:r>
              <a:rPr lang="en-US" dirty="0" smtClean="0">
                <a:solidFill>
                  <a:schemeClr val="tx1"/>
                </a:solidFill>
              </a:rPr>
              <a:t>250 local languages.</a:t>
            </a:r>
          </a:p>
          <a:p>
            <a:pPr marL="457200" indent="-457200">
              <a:buAutoNum type="arabicPeriod"/>
            </a:pPr>
            <a:r>
              <a:rPr lang="en-US" dirty="0" smtClean="0">
                <a:solidFill>
                  <a:schemeClr val="tx1"/>
                </a:solidFill>
              </a:rPr>
              <a:t>The most populated in ASEAN </a:t>
            </a:r>
            <a:r>
              <a:rPr lang="en-US" dirty="0" smtClean="0">
                <a:solidFill>
                  <a:schemeClr val="tx1"/>
                </a:solidFill>
              </a:rPr>
              <a:t>countries (</a:t>
            </a:r>
            <a:r>
              <a:rPr lang="en-US" dirty="0" smtClean="0">
                <a:solidFill>
                  <a:schemeClr val="tx1"/>
                </a:solidFill>
              </a:rPr>
              <a:t>267 million, and number 4 in the world).</a:t>
            </a:r>
          </a:p>
          <a:p>
            <a:pPr marL="457200" indent="-457200">
              <a:buAutoNum type="arabicPeriod"/>
            </a:pPr>
            <a:r>
              <a:rPr lang="en-US" dirty="0" smtClean="0">
                <a:solidFill>
                  <a:schemeClr val="tx1"/>
                </a:solidFill>
              </a:rPr>
              <a:t>Total area 8,3 million square kilometers (70% is seas, 30% land).</a:t>
            </a:r>
          </a:p>
          <a:p>
            <a:pPr marL="457200" indent="-457200">
              <a:buAutoNum type="arabicPeriod"/>
            </a:pPr>
            <a:r>
              <a:rPr lang="en-US" dirty="0" err="1" smtClean="0">
                <a:solidFill>
                  <a:schemeClr val="tx1"/>
                </a:solidFill>
              </a:rPr>
              <a:t>Pancasila</a:t>
            </a:r>
            <a:r>
              <a:rPr lang="en-US" dirty="0" smtClean="0">
                <a:solidFill>
                  <a:schemeClr val="tx1"/>
                </a:solidFill>
              </a:rPr>
              <a:t>, unity in diversity.</a:t>
            </a:r>
            <a:endParaRPr lang="en-US" dirty="0">
              <a:solidFill>
                <a:schemeClr val="tx1"/>
              </a:solidFill>
            </a:endParaRPr>
          </a:p>
        </p:txBody>
      </p:sp>
      <p:sp>
        <p:nvSpPr>
          <p:cNvPr id="8" name="TextBox 7"/>
          <p:cNvSpPr txBox="1"/>
          <p:nvPr/>
        </p:nvSpPr>
        <p:spPr>
          <a:xfrm>
            <a:off x="609600" y="3048000"/>
            <a:ext cx="3200400" cy="1200328"/>
          </a:xfrm>
          <a:prstGeom prst="rect">
            <a:avLst/>
          </a:prstGeom>
          <a:noFill/>
        </p:spPr>
        <p:txBody>
          <a:bodyPr wrap="square" rtlCol="0">
            <a:spAutoFit/>
          </a:bodyPr>
          <a:lstStyle/>
          <a:p>
            <a:pPr algn="ctr"/>
            <a:r>
              <a:rPr lang="en-US" sz="2400" dirty="0" smtClean="0"/>
              <a:t>The General Information of Indonesia</a:t>
            </a:r>
            <a:endParaRPr lang="en-US" sz="2400" dirty="0"/>
          </a:p>
        </p:txBody>
      </p:sp>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dirty="0" err="1" smtClean="0"/>
              <a:t>Peta</a:t>
            </a:r>
            <a:r>
              <a:rPr lang="en-US" sz="4000" dirty="0" smtClean="0"/>
              <a:t> </a:t>
            </a:r>
            <a:r>
              <a:rPr lang="en-US" sz="4000" dirty="0" err="1" smtClean="0"/>
              <a:t>potensi</a:t>
            </a:r>
            <a:r>
              <a:rPr lang="en-US" sz="4000" dirty="0" smtClean="0"/>
              <a:t> </a:t>
            </a:r>
            <a:r>
              <a:rPr lang="en-US" sz="4000" dirty="0" err="1" smtClean="0"/>
              <a:t>pariwisata</a:t>
            </a:r>
            <a:r>
              <a:rPr lang="en-US" sz="4000" dirty="0" smtClean="0"/>
              <a:t> Indonesia</a:t>
            </a:r>
            <a:endParaRPr lang="en-US" sz="4000" dirty="0"/>
          </a:p>
        </p:txBody>
      </p:sp>
      <p:sp>
        <p:nvSpPr>
          <p:cNvPr id="4" name="Slide Number Placeholder 3"/>
          <p:cNvSpPr>
            <a:spLocks noGrp="1"/>
          </p:cNvSpPr>
          <p:nvPr>
            <p:ph type="sldNum" sz="quarter" idx="10"/>
          </p:nvPr>
        </p:nvSpPr>
        <p:spPr/>
        <p:txBody>
          <a:bodyPr/>
          <a:lstStyle/>
          <a:p>
            <a:pPr>
              <a:defRPr/>
            </a:pPr>
            <a:fld id="{882353A6-0308-455C-937F-F640DD3322CD}" type="slidenum">
              <a:rPr lang="id-ID" smtClean="0"/>
              <a:pPr>
                <a:defRPr/>
              </a:pPr>
              <a:t>5</a:t>
            </a:fld>
            <a:endParaRPr lang="id-ID"/>
          </a:p>
        </p:txBody>
      </p:sp>
      <p:pic>
        <p:nvPicPr>
          <p:cNvPr id="5" name="Content Placeholder 6"/>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063537"/>
            <a:ext cx="8572560" cy="5108663"/>
          </a:xfrm>
          <a:prstGeom prst="rect">
            <a:avLst/>
          </a:prstGeom>
        </p:spPr>
      </p:pic>
      <p:sp>
        <p:nvSpPr>
          <p:cNvPr id="6" name="TextBox 5"/>
          <p:cNvSpPr txBox="1"/>
          <p:nvPr/>
        </p:nvSpPr>
        <p:spPr>
          <a:xfrm>
            <a:off x="228600" y="4191000"/>
            <a:ext cx="4800600" cy="2646879"/>
          </a:xfrm>
          <a:prstGeom prst="rect">
            <a:avLst/>
          </a:prstGeom>
          <a:noFill/>
        </p:spPr>
        <p:txBody>
          <a:bodyPr wrap="square" rtlCol="0">
            <a:spAutoFit/>
          </a:bodyPr>
          <a:lstStyle/>
          <a:p>
            <a:pPr marL="228600" indent="-228600">
              <a:buAutoNum type="arabicPeriod"/>
            </a:pPr>
            <a:r>
              <a:rPr lang="en-US" sz="1400" b="1" kern="1200" dirty="0" smtClean="0"/>
              <a:t>17.504 </a:t>
            </a:r>
            <a:r>
              <a:rPr lang="en-US" sz="1400" dirty="0" smtClean="0"/>
              <a:t>Islands</a:t>
            </a:r>
            <a:endParaRPr lang="en-US" sz="1400" kern="1200" dirty="0"/>
          </a:p>
          <a:p>
            <a:r>
              <a:rPr lang="id-ID" sz="1400" b="1" dirty="0" smtClean="0"/>
              <a:t>2. </a:t>
            </a:r>
            <a:r>
              <a:rPr lang="en-US" sz="1400" b="1" kern="1200" dirty="0" smtClean="0"/>
              <a:t>525 </a:t>
            </a:r>
            <a:r>
              <a:rPr lang="en-US" sz="1400" dirty="0" smtClean="0"/>
              <a:t>Ethnics group</a:t>
            </a:r>
            <a:endParaRPr lang="en-US" sz="1400" kern="1200" dirty="0"/>
          </a:p>
          <a:p>
            <a:r>
              <a:rPr lang="id-ID" sz="1400" b="1" dirty="0" smtClean="0"/>
              <a:t>3. </a:t>
            </a:r>
            <a:r>
              <a:rPr lang="en-US" sz="1400" b="1" kern="1200" dirty="0" smtClean="0"/>
              <a:t>250 </a:t>
            </a:r>
            <a:r>
              <a:rPr lang="en-US" sz="1400" dirty="0" smtClean="0"/>
              <a:t>Local languages</a:t>
            </a:r>
            <a:r>
              <a:rPr lang="en-US" sz="1400" b="1" kern="1200" dirty="0"/>
              <a:t/>
            </a:r>
            <a:br>
              <a:rPr lang="en-US" sz="1400" b="1" kern="1200" dirty="0"/>
            </a:br>
            <a:r>
              <a:rPr lang="id-ID" sz="1400" b="1" dirty="0" smtClean="0"/>
              <a:t>4. </a:t>
            </a:r>
            <a:r>
              <a:rPr lang="en-US" sz="1400" b="1" kern="1200" dirty="0" smtClean="0"/>
              <a:t>2</a:t>
            </a:r>
            <a:r>
              <a:rPr lang="id-ID" sz="1400" b="1" kern="1200" dirty="0" smtClean="0"/>
              <a:t>6</a:t>
            </a:r>
            <a:r>
              <a:rPr lang="en-US" sz="1400" b="1" dirty="0"/>
              <a:t>7</a:t>
            </a:r>
            <a:r>
              <a:rPr lang="en-US" sz="1400" b="1" kern="1200" dirty="0" smtClean="0"/>
              <a:t> </a:t>
            </a:r>
            <a:r>
              <a:rPr lang="en-US" sz="1400" dirty="0" smtClean="0"/>
              <a:t>Million of populations</a:t>
            </a:r>
            <a:endParaRPr lang="en-US" sz="1400" kern="1200" dirty="0"/>
          </a:p>
          <a:p>
            <a:r>
              <a:rPr lang="id-ID" sz="1400" b="1" dirty="0" smtClean="0"/>
              <a:t>5. </a:t>
            </a:r>
            <a:r>
              <a:rPr lang="en-US" sz="1400" b="1" kern="1200" dirty="0" smtClean="0"/>
              <a:t>70 : 30 (</a:t>
            </a:r>
            <a:r>
              <a:rPr lang="en-US" sz="1400" dirty="0" smtClean="0"/>
              <a:t>Seas</a:t>
            </a:r>
            <a:r>
              <a:rPr lang="en-US" sz="1400" kern="1200" dirty="0" smtClean="0"/>
              <a:t> </a:t>
            </a:r>
            <a:r>
              <a:rPr lang="en-US" sz="1400" kern="1200" dirty="0"/>
              <a:t>: </a:t>
            </a:r>
            <a:r>
              <a:rPr lang="en-US" sz="1400" dirty="0" smtClean="0"/>
              <a:t>Lands)</a:t>
            </a:r>
            <a:endParaRPr lang="id-ID" sz="1400" kern="1200" dirty="0" smtClean="0"/>
          </a:p>
          <a:p>
            <a:r>
              <a:rPr lang="id-ID" sz="1400" dirty="0" smtClean="0"/>
              <a:t>6. </a:t>
            </a:r>
            <a:r>
              <a:rPr lang="id-ID" sz="1400" kern="1200" dirty="0" smtClean="0"/>
              <a:t>8,3 Million square kilometers ( Rondo Isl – Merauke /W-E, Marore Isl- Dana Isl/N-S)</a:t>
            </a:r>
          </a:p>
          <a:p>
            <a:r>
              <a:rPr lang="id-ID" sz="1400" dirty="0" smtClean="0"/>
              <a:t>7. </a:t>
            </a:r>
            <a:r>
              <a:rPr lang="en-US" sz="1400" dirty="0" smtClean="0"/>
              <a:t>A</a:t>
            </a:r>
            <a:r>
              <a:rPr lang="id-ID" sz="1400" dirty="0" smtClean="0"/>
              <a:t>t the meeting of three world plates</a:t>
            </a:r>
            <a:r>
              <a:rPr lang="id-ID" sz="1400" kern="1200" dirty="0" smtClean="0"/>
              <a:t> (Asian, Indo-Australian, Pacific) </a:t>
            </a:r>
          </a:p>
          <a:p>
            <a:r>
              <a:rPr lang="id-ID" sz="1400" dirty="0" smtClean="0"/>
              <a:t>8. Past through</a:t>
            </a:r>
            <a:r>
              <a:rPr lang="id-ID" sz="1400" kern="1200" dirty="0" smtClean="0"/>
              <a:t> “</a:t>
            </a:r>
            <a:r>
              <a:rPr lang="id-ID" sz="1400" i="1" kern="1200" dirty="0" smtClean="0"/>
              <a:t>the ring of energy</a:t>
            </a:r>
            <a:r>
              <a:rPr lang="id-ID" sz="1400" kern="1200" dirty="0" smtClean="0"/>
              <a:t>”, cirkum Mediterania </a:t>
            </a:r>
            <a:r>
              <a:rPr lang="id-ID" sz="1400" dirty="0" smtClean="0"/>
              <a:t>and</a:t>
            </a:r>
            <a:r>
              <a:rPr lang="id-ID" sz="1400" kern="1200" dirty="0" smtClean="0"/>
              <a:t> Pacific.</a:t>
            </a:r>
          </a:p>
          <a:p>
            <a:r>
              <a:rPr lang="id-ID" sz="1200" kern="1200" dirty="0" smtClean="0">
                <a:solidFill>
                  <a:schemeClr val="bg1"/>
                </a:solidFill>
              </a:rPr>
              <a:t> </a:t>
            </a:r>
            <a:endParaRPr lang="en-US" sz="1200" kern="1200" dirty="0">
              <a:solidFill>
                <a:schemeClr val="bg1"/>
              </a:solidFill>
            </a:endParaRPr>
          </a:p>
        </p:txBody>
      </p:sp>
      <p:sp>
        <p:nvSpPr>
          <p:cNvPr id="3" name="TextBox 2"/>
          <p:cNvSpPr txBox="1"/>
          <p:nvPr/>
        </p:nvSpPr>
        <p:spPr>
          <a:xfrm>
            <a:off x="2819400" y="381000"/>
            <a:ext cx="4267200" cy="461665"/>
          </a:xfrm>
          <a:prstGeom prst="rect">
            <a:avLst/>
          </a:prstGeom>
          <a:noFill/>
        </p:spPr>
        <p:txBody>
          <a:bodyPr wrap="square" rtlCol="0">
            <a:spAutoFit/>
          </a:bodyPr>
          <a:lstStyle/>
          <a:p>
            <a:pPr algn="ctr"/>
            <a:r>
              <a:rPr lang="en-US" sz="2400" dirty="0" smtClean="0"/>
              <a:t>REPUBLIC OF INDONESIA</a:t>
            </a:r>
            <a:endParaRPr lang="en-US" sz="2400" dirty="0"/>
          </a:p>
        </p:txBody>
      </p:sp>
    </p:spTree>
    <p:extLst>
      <p:ext uri="{BB962C8B-B14F-4D97-AF65-F5344CB8AC3E}">
        <p14:creationId xmlns:p14="http://schemas.microsoft.com/office/powerpoint/2010/main" val="401855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2895601" y="304799"/>
            <a:ext cx="6096002" cy="1447800"/>
          </a:xfrm>
        </p:spPr>
        <p:txBody>
          <a:bodyPr/>
          <a:lstStyle/>
          <a:p>
            <a:r>
              <a:rPr lang="en-US" dirty="0" smtClean="0">
                <a:solidFill>
                  <a:srgbClr val="000000"/>
                </a:solidFill>
              </a:rPr>
              <a:t>The role of formal education</a:t>
            </a:r>
            <a:endParaRPr lang="en-US" dirty="0">
              <a:solidFill>
                <a:srgbClr val="000000"/>
              </a:solidFill>
            </a:endParaRPr>
          </a:p>
        </p:txBody>
      </p:sp>
      <p:graphicFrame>
        <p:nvGraphicFramePr>
          <p:cNvPr id="28" name="Content Placeholder 27"/>
          <p:cNvGraphicFramePr>
            <a:graphicFrameLocks noGrp="1"/>
          </p:cNvGraphicFramePr>
          <p:nvPr>
            <p:ph sz="quarter" idx="13"/>
            <p:extLst>
              <p:ext uri="{D42A27DB-BD31-4B8C-83A1-F6EECF244321}">
                <p14:modId xmlns:p14="http://schemas.microsoft.com/office/powerpoint/2010/main" val="3038097489"/>
              </p:ext>
            </p:extLst>
          </p:nvPr>
        </p:nvGraphicFramePr>
        <p:xfrm>
          <a:off x="712788" y="1905000"/>
          <a:ext cx="771683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1981201"/>
            <a:ext cx="8229600" cy="4893647"/>
          </a:xfrm>
          <a:prstGeom prst="rect">
            <a:avLst/>
          </a:prstGeom>
          <a:noFill/>
        </p:spPr>
        <p:txBody>
          <a:bodyPr wrap="square" rtlCol="0">
            <a:spAutoFit/>
          </a:bodyPr>
          <a:lstStyle/>
          <a:p>
            <a:pPr marL="342900" indent="-342900">
              <a:buAutoNum type="arabicPeriod"/>
            </a:pPr>
            <a:r>
              <a:rPr lang="en-US" sz="2400" dirty="0" smtClean="0"/>
              <a:t>The role of formal education </a:t>
            </a:r>
            <a:r>
              <a:rPr lang="en-US" sz="2400" smtClean="0"/>
              <a:t>in Indonesia </a:t>
            </a:r>
            <a:r>
              <a:rPr lang="en-US" sz="2400" dirty="0" smtClean="0"/>
              <a:t>is as the main infrastructure for cultural transformation and building humanism. </a:t>
            </a:r>
          </a:p>
          <a:p>
            <a:pPr marL="342900" indent="-342900">
              <a:buAutoNum type="arabicPeriod"/>
            </a:pPr>
            <a:r>
              <a:rPr lang="en-US" sz="2400" dirty="0" smtClean="0"/>
              <a:t>The concept of nurture in education is one of the important things of culture-based education.</a:t>
            </a:r>
          </a:p>
          <a:p>
            <a:pPr marL="342900" indent="-342900">
              <a:buAutoNum type="arabicPeriod"/>
            </a:pPr>
            <a:r>
              <a:rPr lang="en-US" sz="2400" dirty="0" smtClean="0"/>
              <a:t>It nurtures the sense of belonging, identity, and strengthens community participation; it also promotes appreciation and understanding of history and cultural heritage. </a:t>
            </a:r>
          </a:p>
          <a:p>
            <a:pPr marL="342900" indent="-342900">
              <a:buAutoNum type="arabicPeriod"/>
            </a:pPr>
            <a:r>
              <a:rPr lang="en-US" sz="2400" dirty="0" smtClean="0"/>
              <a:t>Therefore, we should prepare alternative models of formal education especially to anticipate and prepare the well-educated generation for the future development of Indonesia.</a:t>
            </a:r>
            <a:endParaRPr lang="en-US" sz="2400" dirty="0"/>
          </a:p>
        </p:txBody>
      </p:sp>
    </p:spTree>
    <p:extLst>
      <p:ext uri="{BB962C8B-B14F-4D97-AF65-F5344CB8AC3E}">
        <p14:creationId xmlns:p14="http://schemas.microsoft.com/office/powerpoint/2010/main" val="1515817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8">
                                            <p:graphicEl>
                                              <a:dgm id="{03680C73-C1F0-7A15-8C6A-F7BF005E0201}"/>
                                            </p:graphicEl>
                                          </p:spTgt>
                                        </p:tgtEl>
                                        <p:attrNameLst>
                                          <p:attrName>style.visibility</p:attrName>
                                        </p:attrNameLst>
                                      </p:cBhvr>
                                      <p:to>
                                        <p:strVal val="visible"/>
                                      </p:to>
                                    </p:set>
                                    <p:animEffect transition="in" filter="circle(out)">
                                      <p:cBhvr>
                                        <p:cTn id="7" dur="750"/>
                                        <p:tgtEl>
                                          <p:spTgt spid="28">
                                            <p:graphicEl>
                                              <a:dgm id="{03680C73-C1F0-7A15-8C6A-F7BF005E020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28">
                                            <p:graphicEl>
                                              <a:dgm id="{03680C73-C1F0-7A15-8C6A-F7BF005E0201}"/>
                                            </p:graphicEl>
                                          </p:spTgt>
                                        </p:tgtEl>
                                        <p:attrNameLst>
                                          <p:attrName>style.visibility</p:attrName>
                                        </p:attrNameLst>
                                      </p:cBhvr>
                                      <p:to>
                                        <p:strVal val="visible"/>
                                      </p:to>
                                    </p:set>
                                    <p:animEffect transition="in" filter="wipe(up)">
                                      <p:cBhvr>
                                        <p:cTn id="12" dur="500"/>
                                        <p:tgtEl>
                                          <p:spTgt spid="28">
                                            <p:graphicEl>
                                              <a:dgm id="{03680C73-C1F0-7A15-8C6A-F7BF005E02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Graphic spid="28"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0" cy="1295400"/>
          </a:xfrm>
        </p:spPr>
        <p:txBody>
          <a:bodyPr/>
          <a:lstStyle/>
          <a:p>
            <a:pPr algn="r"/>
            <a:r>
              <a:rPr lang="en-US" sz="2800" dirty="0" smtClean="0">
                <a:solidFill>
                  <a:schemeClr val="tx1"/>
                </a:solidFill>
              </a:rPr>
              <a:t>Cultural heritage and culture-based</a:t>
            </a:r>
            <a:r>
              <a:rPr lang="en-US" sz="2800" dirty="0">
                <a:solidFill>
                  <a:schemeClr val="tx1"/>
                </a:solidFill>
              </a:rPr>
              <a:t> </a:t>
            </a:r>
            <a:r>
              <a:rPr lang="en-US" sz="2800" dirty="0" smtClean="0">
                <a:solidFill>
                  <a:schemeClr val="tx1"/>
                </a:solidFill>
              </a:rPr>
              <a:t>education</a:t>
            </a:r>
            <a:endParaRPr lang="en-US" sz="2800" dirty="0">
              <a:solidFill>
                <a:schemeClr val="tx1"/>
              </a:solidFill>
            </a:endParaRPr>
          </a:p>
        </p:txBody>
      </p:sp>
      <p:sp>
        <p:nvSpPr>
          <p:cNvPr id="3" name="Content Placeholder 2"/>
          <p:cNvSpPr>
            <a:spLocks noGrp="1"/>
          </p:cNvSpPr>
          <p:nvPr>
            <p:ph idx="1"/>
          </p:nvPr>
        </p:nvSpPr>
        <p:spPr>
          <a:xfrm>
            <a:off x="609600" y="1524000"/>
            <a:ext cx="8229600" cy="5334000"/>
          </a:xfrm>
        </p:spPr>
        <p:txBody>
          <a:bodyPr>
            <a:noAutofit/>
          </a:bodyPr>
          <a:lstStyle/>
          <a:p>
            <a:pPr marL="457200" indent="-457200">
              <a:buAutoNum type="arabicPeriod"/>
            </a:pPr>
            <a:r>
              <a:rPr lang="en-US" sz="1800" dirty="0" smtClean="0">
                <a:solidFill>
                  <a:srgbClr val="000000"/>
                </a:solidFill>
              </a:rPr>
              <a:t>Is not only about old things but also about new objects, practices and places holding cultural values for recent generations.</a:t>
            </a:r>
          </a:p>
          <a:p>
            <a:pPr marL="457200" indent="-457200">
              <a:buAutoNum type="arabicPeriod"/>
            </a:pPr>
            <a:r>
              <a:rPr lang="en-US" sz="1800" dirty="0" smtClean="0">
                <a:solidFill>
                  <a:srgbClr val="000000"/>
                </a:solidFill>
              </a:rPr>
              <a:t>The crucial role of the communities culture carriers in teaching and learning process should be maintained.</a:t>
            </a:r>
          </a:p>
          <a:p>
            <a:pPr marL="457200" indent="-457200">
              <a:buAutoNum type="arabicPeriod"/>
            </a:pPr>
            <a:r>
              <a:rPr lang="en-US" sz="1800" dirty="0" smtClean="0">
                <a:solidFill>
                  <a:srgbClr val="000000"/>
                </a:solidFill>
              </a:rPr>
              <a:t>A sense of responsibility in valuing, developing, and protecting the environment is inculcated in children (this is a part of sustainable knowledge).</a:t>
            </a:r>
          </a:p>
          <a:p>
            <a:pPr marL="457200" indent="-457200">
              <a:buAutoNum type="arabicPeriod"/>
            </a:pPr>
            <a:r>
              <a:rPr lang="en-US" sz="1800" dirty="0" smtClean="0">
                <a:solidFill>
                  <a:srgbClr val="000000"/>
                </a:solidFill>
              </a:rPr>
              <a:t>Students develop competencies and cultural skills required for interacting with people around the world.</a:t>
            </a:r>
          </a:p>
          <a:p>
            <a:pPr marL="457200" indent="-457200">
              <a:buAutoNum type="arabicPeriod"/>
            </a:pPr>
            <a:r>
              <a:rPr lang="en-US" sz="1800" dirty="0" smtClean="0">
                <a:solidFill>
                  <a:srgbClr val="000000"/>
                </a:solidFill>
              </a:rPr>
              <a:t>The culture instills the sense of national pride and develops an individual’s identity as a nation.</a:t>
            </a:r>
          </a:p>
          <a:p>
            <a:pPr marL="457200" indent="-457200">
              <a:buAutoNum type="arabicPeriod"/>
            </a:pPr>
            <a:r>
              <a:rPr lang="en-US" sz="1800" dirty="0" smtClean="0">
                <a:solidFill>
                  <a:srgbClr val="000000"/>
                </a:solidFill>
              </a:rPr>
              <a:t>Preserving the cultural memory will lead to a greater understanding of the nation’s calling in the global society and community of nations.</a:t>
            </a:r>
          </a:p>
          <a:p>
            <a:pPr marL="457200" indent="-457200">
              <a:buAutoNum type="arabicPeriod"/>
            </a:pPr>
            <a:endParaRPr lang="en-US" sz="1800" dirty="0"/>
          </a:p>
        </p:txBody>
      </p:sp>
    </p:spTree>
    <p:extLst>
      <p:ext uri="{BB962C8B-B14F-4D97-AF65-F5344CB8AC3E}">
        <p14:creationId xmlns:p14="http://schemas.microsoft.com/office/powerpoint/2010/main" val="72845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04799"/>
            <a:ext cx="7086602" cy="1447800"/>
          </a:xfrm>
        </p:spPr>
        <p:txBody>
          <a:bodyPr/>
          <a:lstStyle/>
          <a:p>
            <a:r>
              <a:rPr lang="en-US" dirty="0" smtClean="0">
                <a:solidFill>
                  <a:srgbClr val="000000"/>
                </a:solidFill>
              </a:rPr>
              <a:t>A Case of </a:t>
            </a:r>
            <a:r>
              <a:rPr lang="en-US" dirty="0" err="1" smtClean="0">
                <a:solidFill>
                  <a:srgbClr val="000000"/>
                </a:solidFill>
              </a:rPr>
              <a:t>Paguyuban</a:t>
            </a:r>
            <a:r>
              <a:rPr lang="en-US" dirty="0" smtClean="0">
                <a:solidFill>
                  <a:srgbClr val="000000"/>
                </a:solidFill>
              </a:rPr>
              <a:t> </a:t>
            </a:r>
            <a:r>
              <a:rPr lang="en-US" dirty="0" err="1" smtClean="0">
                <a:solidFill>
                  <a:srgbClr val="000000"/>
                </a:solidFill>
              </a:rPr>
              <a:t>Pasundan</a:t>
            </a:r>
            <a:endParaRPr lang="en-US" dirty="0">
              <a:solidFill>
                <a:srgbClr val="000000"/>
              </a:solidFill>
            </a:endParaRPr>
          </a:p>
        </p:txBody>
      </p:sp>
      <p:sp>
        <p:nvSpPr>
          <p:cNvPr id="3" name="Content Placeholder 2"/>
          <p:cNvSpPr>
            <a:spLocks noGrp="1"/>
          </p:cNvSpPr>
          <p:nvPr>
            <p:ph sz="quarter" idx="13"/>
          </p:nvPr>
        </p:nvSpPr>
        <p:spPr/>
        <p:txBody>
          <a:bodyPr>
            <a:normAutofit fontScale="77500" lnSpcReduction="20000"/>
          </a:bodyPr>
          <a:lstStyle/>
          <a:p>
            <a:pPr marL="457200" indent="-457200">
              <a:buAutoNum type="arabicPeriod"/>
            </a:pPr>
            <a:r>
              <a:rPr lang="en-US" i="1" dirty="0" err="1" smtClean="0">
                <a:solidFill>
                  <a:srgbClr val="000000"/>
                </a:solidFill>
              </a:rPr>
              <a:t>Paguyuban</a:t>
            </a:r>
            <a:r>
              <a:rPr lang="en-US" i="1" dirty="0" smtClean="0">
                <a:solidFill>
                  <a:srgbClr val="000000"/>
                </a:solidFill>
              </a:rPr>
              <a:t> </a:t>
            </a:r>
            <a:r>
              <a:rPr lang="en-US" i="1" dirty="0" err="1" smtClean="0">
                <a:solidFill>
                  <a:srgbClr val="000000"/>
                </a:solidFill>
              </a:rPr>
              <a:t>Pasundan</a:t>
            </a:r>
            <a:r>
              <a:rPr lang="en-US" i="1" dirty="0" smtClean="0">
                <a:solidFill>
                  <a:srgbClr val="000000"/>
                </a:solidFill>
              </a:rPr>
              <a:t> </a:t>
            </a:r>
            <a:r>
              <a:rPr lang="en-US" dirty="0" smtClean="0">
                <a:solidFill>
                  <a:srgbClr val="000000"/>
                </a:solidFill>
              </a:rPr>
              <a:t>is </a:t>
            </a:r>
            <a:r>
              <a:rPr lang="en-US" dirty="0" err="1" smtClean="0">
                <a:solidFill>
                  <a:srgbClr val="000000"/>
                </a:solidFill>
              </a:rPr>
              <a:t>Sundanese</a:t>
            </a:r>
            <a:r>
              <a:rPr lang="en-US" dirty="0" smtClean="0">
                <a:solidFill>
                  <a:srgbClr val="000000"/>
                </a:solidFill>
              </a:rPr>
              <a:t> ethnic </a:t>
            </a:r>
            <a:r>
              <a:rPr lang="en-US" dirty="0" smtClean="0">
                <a:solidFill>
                  <a:srgbClr val="000000"/>
                </a:solidFill>
              </a:rPr>
              <a:t>organization like NGO), </a:t>
            </a:r>
            <a:r>
              <a:rPr lang="en-US" dirty="0" smtClean="0">
                <a:solidFill>
                  <a:srgbClr val="000000"/>
                </a:solidFill>
              </a:rPr>
              <a:t>focuses on cultural activities including to preserve the </a:t>
            </a:r>
            <a:r>
              <a:rPr lang="en-US" dirty="0" err="1" smtClean="0">
                <a:solidFill>
                  <a:srgbClr val="000000"/>
                </a:solidFill>
              </a:rPr>
              <a:t>Sundanese</a:t>
            </a:r>
            <a:r>
              <a:rPr lang="en-US" dirty="0" smtClean="0">
                <a:solidFill>
                  <a:srgbClr val="000000"/>
                </a:solidFill>
              </a:rPr>
              <a:t> culture.</a:t>
            </a:r>
          </a:p>
          <a:p>
            <a:pPr marL="457200" indent="-457200">
              <a:buAutoNum type="arabicPeriod"/>
            </a:pPr>
            <a:r>
              <a:rPr lang="en-US" dirty="0" smtClean="0">
                <a:solidFill>
                  <a:srgbClr val="000000"/>
                </a:solidFill>
              </a:rPr>
              <a:t>This is the oldest cultural organization which is still active in Indonesia (founded on July 20, 1913).</a:t>
            </a:r>
          </a:p>
          <a:p>
            <a:pPr marL="457200" indent="-457200">
              <a:buAutoNum type="arabicPeriod"/>
            </a:pPr>
            <a:r>
              <a:rPr lang="en-US" i="1" dirty="0" err="1" smtClean="0">
                <a:solidFill>
                  <a:srgbClr val="000000"/>
                </a:solidFill>
              </a:rPr>
              <a:t>Paguyuban</a:t>
            </a:r>
            <a:r>
              <a:rPr lang="en-US" i="1" dirty="0" smtClean="0">
                <a:solidFill>
                  <a:srgbClr val="000000"/>
                </a:solidFill>
              </a:rPr>
              <a:t> </a:t>
            </a:r>
            <a:r>
              <a:rPr lang="en-US" i="1" dirty="0" err="1" smtClean="0">
                <a:solidFill>
                  <a:srgbClr val="000000"/>
                </a:solidFill>
              </a:rPr>
              <a:t>Pasundan</a:t>
            </a:r>
            <a:r>
              <a:rPr lang="en-US" i="1" dirty="0" smtClean="0">
                <a:solidFill>
                  <a:srgbClr val="000000"/>
                </a:solidFill>
              </a:rPr>
              <a:t> </a:t>
            </a:r>
            <a:r>
              <a:rPr lang="en-US" dirty="0" smtClean="0">
                <a:solidFill>
                  <a:srgbClr val="000000"/>
                </a:solidFill>
              </a:rPr>
              <a:t>takes role in the field of education, socio-cultural, politics, economy, youth and woman empowerment.</a:t>
            </a:r>
          </a:p>
          <a:p>
            <a:pPr marL="457200" indent="-457200">
              <a:buAutoNum type="arabicPeriod"/>
            </a:pPr>
            <a:r>
              <a:rPr lang="en-US" dirty="0" smtClean="0">
                <a:solidFill>
                  <a:srgbClr val="000000"/>
                </a:solidFill>
              </a:rPr>
              <a:t>Today, </a:t>
            </a:r>
            <a:r>
              <a:rPr lang="en-US" i="1" dirty="0" err="1" smtClean="0">
                <a:solidFill>
                  <a:srgbClr val="000000"/>
                </a:solidFill>
              </a:rPr>
              <a:t>Paguyuban</a:t>
            </a:r>
            <a:r>
              <a:rPr lang="en-US" i="1" dirty="0" smtClean="0">
                <a:solidFill>
                  <a:srgbClr val="000000"/>
                </a:solidFill>
              </a:rPr>
              <a:t> </a:t>
            </a:r>
            <a:r>
              <a:rPr lang="en-US" i="1" dirty="0" err="1" smtClean="0">
                <a:solidFill>
                  <a:srgbClr val="000000"/>
                </a:solidFill>
              </a:rPr>
              <a:t>Pasundan</a:t>
            </a:r>
            <a:r>
              <a:rPr lang="en-US" i="1" dirty="0" smtClean="0">
                <a:solidFill>
                  <a:srgbClr val="000000"/>
                </a:solidFill>
              </a:rPr>
              <a:t> </a:t>
            </a:r>
            <a:r>
              <a:rPr lang="en-US" dirty="0" smtClean="0">
                <a:solidFill>
                  <a:srgbClr val="000000"/>
                </a:solidFill>
              </a:rPr>
              <a:t>has 32 branch offices with 492 smaller </a:t>
            </a:r>
            <a:r>
              <a:rPr lang="en-US" dirty="0" err="1" smtClean="0">
                <a:solidFill>
                  <a:srgbClr val="000000"/>
                </a:solidFill>
              </a:rPr>
              <a:t>brances</a:t>
            </a:r>
            <a:r>
              <a:rPr lang="en-US" dirty="0" smtClean="0">
                <a:solidFill>
                  <a:srgbClr val="000000"/>
                </a:solidFill>
              </a:rPr>
              <a:t>,</a:t>
            </a:r>
            <a:r>
              <a:rPr lang="en-US" i="1" dirty="0" smtClean="0">
                <a:solidFill>
                  <a:srgbClr val="000000"/>
                </a:solidFill>
              </a:rPr>
              <a:t> 118 </a:t>
            </a:r>
            <a:r>
              <a:rPr lang="en-US" i="1" dirty="0" err="1" smtClean="0">
                <a:solidFill>
                  <a:srgbClr val="000000"/>
                </a:solidFill>
              </a:rPr>
              <a:t>Pasundan</a:t>
            </a:r>
            <a:r>
              <a:rPr lang="en-US" i="1" dirty="0" smtClean="0">
                <a:solidFill>
                  <a:srgbClr val="000000"/>
                </a:solidFill>
              </a:rPr>
              <a:t> </a:t>
            </a:r>
            <a:r>
              <a:rPr lang="en-US" dirty="0" smtClean="0">
                <a:solidFill>
                  <a:srgbClr val="000000"/>
                </a:solidFill>
              </a:rPr>
              <a:t>schools (primary and secondary level, and four universities.</a:t>
            </a:r>
          </a:p>
          <a:p>
            <a:pPr marL="457200" indent="-457200">
              <a:buAutoNum type="arabicPeriod"/>
            </a:pPr>
            <a:r>
              <a:rPr lang="en-US" dirty="0" smtClean="0">
                <a:solidFill>
                  <a:srgbClr val="000000"/>
                </a:solidFill>
              </a:rPr>
              <a:t>The headquarter of </a:t>
            </a:r>
            <a:r>
              <a:rPr lang="en-US" i="1" dirty="0" err="1" smtClean="0">
                <a:solidFill>
                  <a:srgbClr val="000000"/>
                </a:solidFill>
              </a:rPr>
              <a:t>Paguyuban</a:t>
            </a:r>
            <a:r>
              <a:rPr lang="en-US" i="1" dirty="0" smtClean="0">
                <a:solidFill>
                  <a:srgbClr val="000000"/>
                </a:solidFill>
              </a:rPr>
              <a:t> </a:t>
            </a:r>
            <a:r>
              <a:rPr lang="en-US" i="1" dirty="0" err="1" smtClean="0">
                <a:solidFill>
                  <a:srgbClr val="000000"/>
                </a:solidFill>
              </a:rPr>
              <a:t>Pasundan</a:t>
            </a:r>
            <a:r>
              <a:rPr lang="en-US" i="1" dirty="0" smtClean="0">
                <a:solidFill>
                  <a:srgbClr val="000000"/>
                </a:solidFill>
              </a:rPr>
              <a:t> </a:t>
            </a:r>
            <a:r>
              <a:rPr lang="en-US" dirty="0" smtClean="0">
                <a:solidFill>
                  <a:srgbClr val="000000"/>
                </a:solidFill>
              </a:rPr>
              <a:t>is at </a:t>
            </a:r>
            <a:r>
              <a:rPr lang="en-US" dirty="0" err="1" smtClean="0">
                <a:solidFill>
                  <a:srgbClr val="000000"/>
                </a:solidFill>
              </a:rPr>
              <a:t>Jalan</a:t>
            </a:r>
            <a:r>
              <a:rPr lang="en-US" dirty="0" smtClean="0">
                <a:solidFill>
                  <a:srgbClr val="000000"/>
                </a:solidFill>
              </a:rPr>
              <a:t> Sumatera 41, Bandung.</a:t>
            </a:r>
          </a:p>
          <a:p>
            <a:pPr marL="457200" indent="-457200">
              <a:buAutoNum type="arabicPeriod"/>
            </a:pPr>
            <a:endParaRPr lang="en-US" i="1" dirty="0"/>
          </a:p>
        </p:txBody>
      </p:sp>
    </p:spTree>
    <p:extLst>
      <p:ext uri="{BB962C8B-B14F-4D97-AF65-F5344CB8AC3E}">
        <p14:creationId xmlns:p14="http://schemas.microsoft.com/office/powerpoint/2010/main" val="382248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304799"/>
            <a:ext cx="7543802" cy="1447800"/>
          </a:xfrm>
        </p:spPr>
        <p:txBody>
          <a:bodyPr/>
          <a:lstStyle/>
          <a:p>
            <a:r>
              <a:rPr lang="en-US" sz="3200" dirty="0" smtClean="0">
                <a:solidFill>
                  <a:schemeClr val="tx1"/>
                </a:solidFill>
              </a:rPr>
              <a:t>A characteristics of Teaching and Learning at </a:t>
            </a:r>
            <a:r>
              <a:rPr lang="en-US" sz="3200" i="1" dirty="0" err="1" smtClean="0">
                <a:solidFill>
                  <a:schemeClr val="tx1"/>
                </a:solidFill>
              </a:rPr>
              <a:t>Paguyuban</a:t>
            </a:r>
            <a:r>
              <a:rPr lang="en-US" sz="3200" i="1" dirty="0" smtClean="0">
                <a:solidFill>
                  <a:schemeClr val="tx1"/>
                </a:solidFill>
              </a:rPr>
              <a:t> </a:t>
            </a:r>
            <a:r>
              <a:rPr lang="en-US" sz="3200" i="1" dirty="0" err="1" smtClean="0">
                <a:solidFill>
                  <a:schemeClr val="tx1"/>
                </a:solidFill>
              </a:rPr>
              <a:t>Pasundan</a:t>
            </a:r>
            <a:endParaRPr lang="en-US" sz="3200" i="1" dirty="0">
              <a:solidFill>
                <a:schemeClr val="tx1"/>
              </a:solidFill>
            </a:endParaRPr>
          </a:p>
        </p:txBody>
      </p:sp>
      <p:sp>
        <p:nvSpPr>
          <p:cNvPr id="3" name="Content Placeholder 2"/>
          <p:cNvSpPr>
            <a:spLocks noGrp="1"/>
          </p:cNvSpPr>
          <p:nvPr>
            <p:ph sz="quarter" idx="13"/>
          </p:nvPr>
        </p:nvSpPr>
        <p:spPr>
          <a:xfrm>
            <a:off x="712788" y="1905000"/>
            <a:ext cx="8202612" cy="4800600"/>
          </a:xfrm>
        </p:spPr>
        <p:txBody>
          <a:bodyPr>
            <a:normAutofit fontScale="70000" lnSpcReduction="20000"/>
          </a:bodyPr>
          <a:lstStyle/>
          <a:p>
            <a:pPr marL="0" indent="0">
              <a:buNone/>
            </a:pPr>
            <a:r>
              <a:rPr lang="en-US" dirty="0" smtClean="0">
                <a:solidFill>
                  <a:srgbClr val="000000"/>
                </a:solidFill>
              </a:rPr>
              <a:t>1. Reinforce the learning student and help them attain high academic performance.</a:t>
            </a:r>
          </a:p>
          <a:p>
            <a:pPr marL="0" indent="0">
              <a:buNone/>
            </a:pPr>
            <a:r>
              <a:rPr lang="en-US" dirty="0" smtClean="0">
                <a:solidFill>
                  <a:srgbClr val="000000"/>
                </a:solidFill>
              </a:rPr>
              <a:t>2. A teaching guide using culture-based </a:t>
            </a:r>
            <a:r>
              <a:rPr lang="en-US" dirty="0" smtClean="0">
                <a:solidFill>
                  <a:srgbClr val="000000"/>
                </a:solidFill>
              </a:rPr>
              <a:t>pedagogy (for primary and secondary schools), and andragogy for universities.</a:t>
            </a:r>
            <a:endParaRPr lang="en-US" dirty="0" smtClean="0">
              <a:solidFill>
                <a:srgbClr val="000000"/>
              </a:solidFill>
            </a:endParaRPr>
          </a:p>
          <a:p>
            <a:pPr marL="0" indent="0">
              <a:buNone/>
            </a:pPr>
            <a:r>
              <a:rPr lang="en-US" dirty="0" smtClean="0">
                <a:solidFill>
                  <a:srgbClr val="000000"/>
                </a:solidFill>
              </a:rPr>
              <a:t>3. This is part of local content development at the national curriculum system for primary and secondary education.</a:t>
            </a:r>
          </a:p>
          <a:p>
            <a:pPr marL="0" indent="0">
              <a:buNone/>
            </a:pPr>
            <a:r>
              <a:rPr lang="en-US" dirty="0" smtClean="0">
                <a:solidFill>
                  <a:srgbClr val="000000"/>
                </a:solidFill>
              </a:rPr>
              <a:t>4. Curriculum content is as follows: </a:t>
            </a:r>
            <a:r>
              <a:rPr lang="en-US" i="1" dirty="0" err="1" smtClean="0">
                <a:solidFill>
                  <a:srgbClr val="000000"/>
                </a:solidFill>
              </a:rPr>
              <a:t>Sundanese</a:t>
            </a:r>
            <a:r>
              <a:rPr lang="en-US" dirty="0" smtClean="0">
                <a:solidFill>
                  <a:srgbClr val="000000"/>
                </a:solidFill>
              </a:rPr>
              <a:t> language, arts, ethics, history, and tradition.</a:t>
            </a:r>
          </a:p>
          <a:p>
            <a:pPr marL="0" indent="0">
              <a:buNone/>
            </a:pPr>
            <a:r>
              <a:rPr lang="en-US" dirty="0" smtClean="0">
                <a:solidFill>
                  <a:srgbClr val="000000"/>
                </a:solidFill>
              </a:rPr>
              <a:t>5. The goals: (1) may serve as a new flavor that can uplift interest towards the subject, (2) This can lead learners to a strong connection between classroom learning experiences and their way of life, (3) develop a spirit of patriotism, nationalism, and cultivate their strong sense of belongingness to the community.</a:t>
            </a:r>
          </a:p>
          <a:p>
            <a:pPr marL="0" indent="0">
              <a:buNone/>
            </a:pPr>
            <a:r>
              <a:rPr lang="en-US" dirty="0" smtClean="0">
                <a:solidFill>
                  <a:srgbClr val="000000"/>
                </a:solidFill>
              </a:rPr>
              <a:t>6. All this (No. 5) will lead to an optimistic change to the nation.</a:t>
            </a:r>
          </a:p>
          <a:p>
            <a:pPr marL="0" indent="0">
              <a:buNone/>
            </a:pPr>
            <a:endParaRPr lang="en-US" dirty="0" smtClean="0">
              <a:solidFill>
                <a:srgbClr val="000000"/>
              </a:solidFill>
            </a:endParaRPr>
          </a:p>
          <a:p>
            <a:pPr marL="0" indent="0">
              <a:buNone/>
            </a:pPr>
            <a:endParaRPr lang="en-US" dirty="0"/>
          </a:p>
        </p:txBody>
      </p:sp>
    </p:spTree>
    <p:extLst>
      <p:ext uri="{BB962C8B-B14F-4D97-AF65-F5344CB8AC3E}">
        <p14:creationId xmlns:p14="http://schemas.microsoft.com/office/powerpoint/2010/main" val="619390872"/>
      </p:ext>
    </p:extLst>
  </p:cSld>
  <p:clrMapOvr>
    <a:masterClrMapping/>
  </p:clrMapOvr>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1958</TotalTime>
  <Words>1670</Words>
  <Application>Microsoft Macintosh PowerPoint</Application>
  <PresentationFormat>On-screen Show (4:3)</PresentationFormat>
  <Paragraphs>105</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Hot Business by Rieva Lesonsky</vt:lpstr>
      <vt:lpstr>The Importance of Culture-Based Education in Indonesia:  A Case of Paguyuban Pasundan, West Java</vt:lpstr>
      <vt:lpstr>INTRODUCTION</vt:lpstr>
      <vt:lpstr>THE MAIN PROBLEM</vt:lpstr>
      <vt:lpstr>PowerPoint Presentation</vt:lpstr>
      <vt:lpstr>Peta potensi pariwisata Indonesia</vt:lpstr>
      <vt:lpstr>The role of formal education</vt:lpstr>
      <vt:lpstr>Cultural heritage and culture-based education</vt:lpstr>
      <vt:lpstr>A Case of Paguyuban Pasundan</vt:lpstr>
      <vt:lpstr>A characteristics of Teaching and Learning at Paguyuban Pasundan</vt:lpstr>
      <vt:lpstr>Culture-Based Education</vt:lpstr>
      <vt:lpstr>Culture Behavior and Education</vt:lpstr>
      <vt:lpstr>Governance</vt:lpstr>
      <vt:lpstr>The Indonesians develop a great understanding, awareness, and appreciation of their history, arts, heritage, and geography towards the perception that will enhance the quality of life. With the implementation of culture-based education, the Indonesians envisions to progress as a nation of culturally empowered and literate people who are committed to be patriotic and nationalist global citizens. </vt:lpstr>
      <vt:lpstr>PowerPoint Presentation</vt:lpstr>
      <vt:lpstr>Inside the education based on the culture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
  <cp:keywords/>
  <dc:description/>
  <cp:lastModifiedBy>Nunuy Wulandari</cp:lastModifiedBy>
  <cp:revision>123</cp:revision>
  <cp:lastPrinted>2015-06-17T02:12:13Z</cp:lastPrinted>
  <dcterms:created xsi:type="dcterms:W3CDTF">2010-05-28T00:09:10Z</dcterms:created>
  <dcterms:modified xsi:type="dcterms:W3CDTF">2015-06-17T02:19:19Z</dcterms:modified>
  <cp:category/>
</cp:coreProperties>
</file>