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1" r:id="rId4"/>
    <p:sldId id="293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292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A6255D-5AEE-4715-B3C6-BD242819A911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7742936-07E1-4DA7-9286-655A71751E95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889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4CE912-79CA-4EBB-92D8-9DA2486C69A7}" type="slidenum">
              <a:rPr lang="en-GB" altLang="en-US">
                <a:latin typeface="Calibri" panose="020F0502020204030204" pitchFamily="34" charset="0"/>
              </a:rPr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conclusion, from the origin of 81 items, the EFA Analysis identified only 43 items can be used to measure suitability aspects of Life-Long Learning.  The findings also showed that ranking aspect that encouraged of Life-Long learning as follow;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Feasibility of time and venue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of Life-Long Learning coursework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Economy and finance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Usage of ICT for Life-Long Learning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Educators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Workplace environment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 of the implementation of Life-Long Learning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of Life-Long Learning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aspects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 policy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42936-07E1-4DA7-9286-655A71751E95}" type="slidenum">
              <a:rPr lang="en-GB" altLang="en-US" smtClean="0"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87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um_header_Jun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ummc_profile_bw0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032500"/>
            <a:ext cx="75009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933825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 b="1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BFCF6-FFCF-4D58-B8BB-8FC269ACC8F9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1979613" y="6597650"/>
            <a:ext cx="5400675" cy="2603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CA677-1C98-4E93-9280-F57A4E799912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22425-994F-4EFF-9084-D8B6799D49A5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C9FC6-F46E-4415-A2C0-77A951E49F3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917575"/>
            <a:ext cx="2109787" cy="5103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17575"/>
            <a:ext cx="6181725" cy="5103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B95298-D108-41FF-891F-77915D7F54FB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623D5-AC61-4C88-906D-1268656BDF12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13C9A-BCAA-434C-870E-018BAEDF2A5A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35F74-7B33-4E5C-A9A9-61BE227FB5B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6CD0-C594-4CB2-B4AF-89635DF9C6F2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02CEA-1CC7-4C3A-9817-2B7E9B41929A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89138"/>
            <a:ext cx="414496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2650" y="1989138"/>
            <a:ext cx="414655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157C2-BA43-4E0C-BA7E-07ADB75BC75E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94F04-6C34-49A5-B45F-B05ED45A3F6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424862" cy="998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1677"/>
            <a:ext cx="4038600" cy="39290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1677"/>
            <a:ext cx="4038600" cy="39290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A456A-41E7-4808-BAF0-012A989D06EA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674C-7D87-46FD-809A-2E663A4BD89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FC086C-A713-4B53-80AC-3AF907682360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36FE-09F9-43EF-BD07-39F14834ECC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84B86-1B31-48D8-89A9-8B85F25E2AE7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BF49A-24AB-41CB-BF35-5BD2B5C38A8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17" y="1000108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117" y="2285992"/>
            <a:ext cx="3008313" cy="3840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A3546-C4AE-4862-A60E-9F2C2F4FE36F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26C7E-AB49-4114-9347-213DD850780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9C2EB-A359-436C-A123-EDCD5C538124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CD875-6572-4CCC-BF80-1481DEF0FC2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17575"/>
            <a:ext cx="8424862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89138"/>
            <a:ext cx="84439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3495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1905000" cy="260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71948D6-A72D-4F14-9985-B2F929CBA860}" type="datetimeFigureOut">
              <a:rPr lang="en-GB" altLang="en-US"/>
              <a:t>25/07/2019</a:t>
            </a:fld>
            <a:endParaRPr lang="en-GB" altLang="en-US"/>
          </a:p>
        </p:txBody>
      </p:sp>
      <p:sp>
        <p:nvSpPr>
          <p:cNvPr id="444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597650"/>
            <a:ext cx="5113337" cy="260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44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97650"/>
            <a:ext cx="1692275" cy="260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E043D0BC-FC7B-4991-9480-92048B0E7630}" type="slidenum">
              <a:rPr lang="en-GB" altLang="en-US"/>
              <a:t>‹#›</a:t>
            </a:fld>
            <a:endParaRPr lang="en-GB" altLang="en-US"/>
          </a:p>
        </p:txBody>
      </p:sp>
      <p:pic>
        <p:nvPicPr>
          <p:cNvPr id="1032" name="Picture 14" descr="ummc_profile_bw0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032500"/>
            <a:ext cx="75009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um_header_Jun200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anose="05000000000000000000" pitchFamily="2" charset="2"/>
        <a:buChar char="§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abidi@um.edu.my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9348" y="2727711"/>
            <a:ext cx="7772400" cy="1224136"/>
          </a:xfrm>
        </p:spPr>
        <p:txBody>
          <a:bodyPr/>
          <a:lstStyle/>
          <a:p>
            <a:pPr algn="ctr"/>
            <a:r>
              <a:rPr lang="en-GB" altLang="en-US" sz="2400" b="0" u="sng" dirty="0">
                <a:solidFill>
                  <a:srgbClr val="002060"/>
                </a:solidFill>
                <a:latin typeface="Bauhaus 93" panose="04030905020B02020C02" pitchFamily="82" charset="0"/>
              </a:rPr>
              <a:t>Writing Good Article for International Indexed Journal/Proceeding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89348" y="3933056"/>
            <a:ext cx="7848872" cy="2664296"/>
          </a:xfrm>
        </p:spPr>
        <p:txBody>
          <a:bodyPr/>
          <a:lstStyle/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Associate Professor Dr. Ahmad </a:t>
            </a:r>
            <a:r>
              <a:rPr lang="en-US" sz="1500" b="0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Zabidi</a:t>
            </a:r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Abdul </a:t>
            </a:r>
            <a:r>
              <a:rPr lang="en-US" sz="1500" b="0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Razak</a:t>
            </a:r>
            <a:endParaRPr lang="en-US" sz="1500" b="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Deputy Dean (Research and Development)</a:t>
            </a:r>
          </a:p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Faculty of Education</a:t>
            </a:r>
          </a:p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University of Malaya</a:t>
            </a:r>
          </a:p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Kuala Lumpur</a:t>
            </a:r>
          </a:p>
          <a:p>
            <a:pPr algn="ctr"/>
            <a:r>
              <a:rPr lang="en-US" sz="1500" b="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Malaysia</a:t>
            </a:r>
          </a:p>
          <a:p>
            <a:pPr algn="ctr"/>
            <a:r>
              <a:rPr lang="en-US" sz="1500" b="0" u="sng" dirty="0">
                <a:latin typeface="Arial Rounded MT Bold" panose="020F0704030504030204" pitchFamily="34" charset="0"/>
                <a:cs typeface="Times New Roman" panose="02020603050405020304" pitchFamily="18" charset="0"/>
                <a:hlinkClick r:id="rId3"/>
              </a:rPr>
              <a:t>E-mail: zabidi@um.edu.my</a:t>
            </a:r>
            <a:endParaRPr lang="en-US" sz="1500" b="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548" y="980727"/>
            <a:ext cx="4248472" cy="1746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5" grpId="1" build="p"/>
      <p:bldP spid="3075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4231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443912" cy="4392588"/>
          </a:xfrm>
        </p:spPr>
        <p:txBody>
          <a:bodyPr/>
          <a:lstStyle/>
          <a:p>
            <a:r>
              <a:rPr lang="en-US" sz="2400" b="1" dirty="0"/>
              <a:t>Strong - </a:t>
            </a:r>
            <a:r>
              <a:rPr lang="en-US" sz="2400" dirty="0"/>
              <a:t>Context and purpose are made clear in </a:t>
            </a:r>
            <a:r>
              <a:rPr lang="en-MY" altLang="en-US" sz="2400" dirty="0"/>
              <a:t>the </a:t>
            </a:r>
            <a:r>
              <a:rPr lang="en-US" sz="2400" dirty="0"/>
              <a:t>introduction.  Most paragraphs begin with </a:t>
            </a:r>
            <a:r>
              <a:rPr lang="en-MY" altLang="en-US" sz="2400" dirty="0"/>
              <a:t>a</a:t>
            </a:r>
            <a:r>
              <a:rPr lang="en-US" sz="2400" dirty="0"/>
              <a:t> topic sentence that supports </a:t>
            </a:r>
            <a:r>
              <a:rPr lang="en-MY" altLang="en-US" sz="2400" dirty="0"/>
              <a:t>the </a:t>
            </a:r>
            <a:r>
              <a:rPr lang="en-US" sz="2400" dirty="0"/>
              <a:t>content.  Smooth transitional sentences connect </a:t>
            </a:r>
            <a:r>
              <a:rPr lang="en-MY" altLang="en-US" sz="2400" dirty="0"/>
              <a:t>with</a:t>
            </a:r>
            <a:r>
              <a:rPr lang="en-US" sz="2400" dirty="0"/>
              <a:t> most paragraphs.</a:t>
            </a:r>
          </a:p>
          <a:p>
            <a:r>
              <a:rPr lang="en-US" sz="2400" b="1" dirty="0"/>
              <a:t>Exceptional - </a:t>
            </a:r>
            <a:r>
              <a:rPr lang="en-US" sz="2400" dirty="0"/>
              <a:t>Context and purpose are made clear in introduction.  Paragraphs begin with </a:t>
            </a:r>
            <a:r>
              <a:rPr lang="en-MY" altLang="en-US" sz="2400" dirty="0"/>
              <a:t>a </a:t>
            </a:r>
            <a:r>
              <a:rPr lang="en-US" sz="2400" dirty="0"/>
              <a:t>topic sentence that supports </a:t>
            </a:r>
            <a:r>
              <a:rPr lang="en-MY" altLang="en-US" sz="2400" dirty="0"/>
              <a:t>the </a:t>
            </a:r>
            <a:r>
              <a:rPr lang="en-US" sz="2400" dirty="0"/>
              <a:t>content.  Smooth transitional sentences connect </a:t>
            </a:r>
            <a:r>
              <a:rPr lang="en-MY" altLang="en-US" sz="2400" dirty="0"/>
              <a:t>with</a:t>
            </a:r>
            <a:r>
              <a:rPr lang="en-US" sz="2400" dirty="0"/>
              <a:t> paragraphs.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1351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443912" cy="4536604"/>
          </a:xfrm>
        </p:spPr>
        <p:txBody>
          <a:bodyPr/>
          <a:lstStyle/>
          <a:p>
            <a:r>
              <a:rPr lang="en-US" sz="2400" b="1" dirty="0"/>
              <a:t>Area - </a:t>
            </a:r>
            <a:r>
              <a:rPr lang="en-US" sz="2400" dirty="0"/>
              <a:t>Writing style</a:t>
            </a:r>
          </a:p>
          <a:p>
            <a:r>
              <a:rPr lang="en-US" sz="2400" b="1" dirty="0"/>
              <a:t>Developing - </a:t>
            </a:r>
            <a:r>
              <a:rPr lang="en-US" sz="2400" dirty="0"/>
              <a:t>There </a:t>
            </a:r>
            <a:r>
              <a:rPr lang="en-MY" altLang="en-US" sz="2400" dirty="0"/>
              <a:t>are</a:t>
            </a:r>
            <a:r>
              <a:rPr lang="en-US" sz="2400" dirty="0"/>
              <a:t> variet</a:t>
            </a:r>
            <a:r>
              <a:rPr lang="en-MY" altLang="en-US" sz="2400" dirty="0"/>
              <a:t>ies</a:t>
            </a:r>
            <a:r>
              <a:rPr lang="en-US" sz="2400" dirty="0"/>
              <a:t> in sentence structure</a:t>
            </a:r>
            <a:r>
              <a:rPr lang="en-MY" altLang="en-US" sz="2400" dirty="0"/>
              <a:t>,</a:t>
            </a:r>
            <a:r>
              <a:rPr lang="en-US" sz="2400" dirty="0"/>
              <a:t> numerous spelling and grammar errors.</a:t>
            </a:r>
          </a:p>
          <a:p>
            <a:r>
              <a:rPr lang="en-US" sz="2400" b="1" dirty="0"/>
              <a:t>Good - </a:t>
            </a:r>
            <a:r>
              <a:rPr lang="en-US" sz="2400" dirty="0"/>
              <a:t>Sentence structure is elementary.  Errors in grammar, poor word choice, poorly proofread</a:t>
            </a:r>
          </a:p>
          <a:p>
            <a:r>
              <a:rPr lang="en-US" sz="2400" b="1" dirty="0"/>
              <a:t>Strong - </a:t>
            </a:r>
            <a:r>
              <a:rPr lang="en-US" sz="2400" dirty="0"/>
              <a:t>Sentence structure is somewhat varied.  A few grammar or spelling errors</a:t>
            </a:r>
          </a:p>
          <a:p>
            <a:r>
              <a:rPr lang="en-US" sz="2400" b="1" dirty="0"/>
              <a:t>Exceptional - </a:t>
            </a:r>
            <a:r>
              <a:rPr lang="en-US" sz="2400" dirty="0"/>
              <a:t>Sentence structure is varied throughout </a:t>
            </a:r>
            <a:r>
              <a:rPr lang="en-MY" altLang="en-US" sz="2400" dirty="0"/>
              <a:t>the </a:t>
            </a:r>
            <a:r>
              <a:rPr lang="en-US" sz="2400" dirty="0"/>
              <a:t>paper. Negligible errors in spelling and grammar.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MY" sz="2800" dirty="0"/>
            </a:br>
            <a:br>
              <a:rPr lang="en-MY" sz="2800" dirty="0"/>
            </a:br>
            <a:r>
              <a:rPr lang="en-MY" sz="2800" dirty="0"/>
              <a:t>International Indexed Journal/Proceeding</a:t>
            </a:r>
            <a:br>
              <a:rPr lang="en-MY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WoS</a:t>
            </a:r>
            <a:r>
              <a:rPr lang="en-US" dirty="0"/>
              <a:t> – ISI</a:t>
            </a:r>
          </a:p>
          <a:p>
            <a:r>
              <a:rPr lang="en-US" dirty="0"/>
              <a:t>Scopus</a:t>
            </a:r>
          </a:p>
          <a:p>
            <a:r>
              <a:rPr lang="en-US" dirty="0"/>
              <a:t>MOJEM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2060848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800" dirty="0">
                <a:latin typeface="Bauhaus 93" panose="04030905020B02020C02" pitchFamily="82" charset="0"/>
              </a:rPr>
              <a:t>THANK YOU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0" u="sng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Char char="ü"/>
            </a:pPr>
            <a:r>
              <a:rPr lang="en-MY" sz="2000" dirty="0"/>
              <a:t> </a:t>
            </a:r>
            <a:r>
              <a:rPr lang="en-MY" sz="3200" dirty="0"/>
              <a:t>Concept of good article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en-MY" sz="3200" dirty="0"/>
              <a:t>International Indexed Journal/Proceeding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en-MY" sz="20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052736"/>
            <a:ext cx="8424862" cy="1008112"/>
          </a:xfrm>
        </p:spPr>
        <p:txBody>
          <a:bodyPr/>
          <a:lstStyle/>
          <a:p>
            <a:pPr algn="ctr"/>
            <a:r>
              <a:rPr lang="en-MY" sz="3200" dirty="0"/>
              <a:t>CONCEPT OF GOOD JOURNAL</a:t>
            </a:r>
            <a:endParaRPr lang="en-US" sz="32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2132856"/>
            <a:ext cx="8443912" cy="3961259"/>
          </a:xfrm>
        </p:spPr>
        <p:txBody>
          <a:bodyPr/>
          <a:lstStyle/>
          <a:p>
            <a:r>
              <a:rPr lang="en-US" sz="3200" dirty="0"/>
              <a:t>Identify your target journal</a:t>
            </a:r>
          </a:p>
          <a:p>
            <a:r>
              <a:rPr lang="en-US" sz="3200" dirty="0"/>
              <a:t>Use the target journal guidelines</a:t>
            </a:r>
          </a:p>
          <a:p>
            <a:r>
              <a:rPr lang="en-US" sz="3200" dirty="0"/>
              <a:t>Understand your target readers</a:t>
            </a:r>
          </a:p>
          <a:p>
            <a:r>
              <a:rPr lang="en-US" sz="3200" dirty="0"/>
              <a:t>Clear problem statement </a:t>
            </a:r>
          </a:p>
          <a:p>
            <a:r>
              <a:rPr lang="en-US" sz="3200" dirty="0"/>
              <a:t>Support your statements with citation/references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495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443912" cy="4680520"/>
          </a:xfrm>
        </p:spPr>
        <p:txBody>
          <a:bodyPr/>
          <a:lstStyle/>
          <a:p>
            <a:r>
              <a:rPr lang="en-US" sz="3200" dirty="0"/>
              <a:t>Guide your readers with analytic-rationale (logical flow of writing and structure)</a:t>
            </a:r>
          </a:p>
          <a:p>
            <a:r>
              <a:rPr lang="en-US" sz="3200" dirty="0"/>
              <a:t>Clear, Logical and Concise.</a:t>
            </a:r>
          </a:p>
          <a:p>
            <a:r>
              <a:rPr lang="en-US" sz="3200" dirty="0"/>
              <a:t>Use short and sharp sentences</a:t>
            </a:r>
          </a:p>
          <a:p>
            <a:r>
              <a:rPr lang="en-US" sz="3200" dirty="0"/>
              <a:t>One point/idea per sentence</a:t>
            </a:r>
          </a:p>
          <a:p>
            <a:r>
              <a:rPr lang="en-US" sz="3200" dirty="0"/>
              <a:t>One main idea and description in one paragraph</a:t>
            </a:r>
          </a:p>
          <a:p>
            <a:r>
              <a:rPr lang="en-US" sz="3200" dirty="0"/>
              <a:t>Coherence for the next paragraph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3511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443912" cy="4536604"/>
          </a:xfrm>
        </p:spPr>
        <p:txBody>
          <a:bodyPr/>
          <a:lstStyle/>
          <a:p>
            <a:r>
              <a:rPr lang="en-US" dirty="0"/>
              <a:t>Do not use words that do</a:t>
            </a:r>
            <a:r>
              <a:rPr lang="en-MY" altLang="en-US" dirty="0"/>
              <a:t>es</a:t>
            </a:r>
            <a:r>
              <a:rPr lang="en-US" dirty="0"/>
              <a:t> not add value to your writing. Can delete the words without changing the meaning of the sentence.</a:t>
            </a:r>
          </a:p>
          <a:p>
            <a:r>
              <a:rPr lang="en-US" dirty="0"/>
              <a:t>Never assume your reader know what you do – need to provide enough information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Suitable research methodology, methods, population, sampling, sample, instruments, validity, reliability, advanced data analysis, findings, discussion, conclusions and recommendations</a:t>
            </a:r>
          </a:p>
          <a:p>
            <a:r>
              <a:rPr lang="en-US" dirty="0"/>
              <a:t>New contributions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4231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443912" cy="4392588"/>
          </a:xfrm>
        </p:spPr>
        <p:txBody>
          <a:bodyPr/>
          <a:lstStyle/>
          <a:p>
            <a:r>
              <a:rPr lang="en-US" sz="2800" b="1" dirty="0"/>
              <a:t>Area - </a:t>
            </a:r>
            <a:r>
              <a:rPr lang="en-US" sz="2800" dirty="0"/>
              <a:t>Instructions</a:t>
            </a:r>
          </a:p>
          <a:p>
            <a:r>
              <a:rPr lang="en-US" sz="2800" b="1" dirty="0"/>
              <a:t>Developing - </a:t>
            </a:r>
            <a:r>
              <a:rPr lang="en-US" sz="2800" dirty="0"/>
              <a:t>Partial of instructions and requirements are followed. </a:t>
            </a:r>
          </a:p>
          <a:p>
            <a:r>
              <a:rPr lang="en-US" sz="2800" b="1" dirty="0"/>
              <a:t>Good - </a:t>
            </a:r>
            <a:r>
              <a:rPr lang="en-US" sz="2800" dirty="0"/>
              <a:t>Majority of instructions and requirements are followed. </a:t>
            </a:r>
          </a:p>
          <a:p>
            <a:r>
              <a:rPr lang="en-US" sz="2800" b="1" dirty="0"/>
              <a:t>Strong - </a:t>
            </a:r>
            <a:r>
              <a:rPr lang="en-US" sz="2800" dirty="0"/>
              <a:t>All instructions and requirements are followed.  One minor detail is missing</a:t>
            </a:r>
          </a:p>
          <a:p>
            <a:r>
              <a:rPr lang="en-US" sz="2800" b="1" dirty="0"/>
              <a:t>Exceptional - </a:t>
            </a:r>
            <a:r>
              <a:rPr lang="en-US" sz="2800" dirty="0"/>
              <a:t>All instructions and requirements are followed.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4231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443912" cy="4536604"/>
          </a:xfrm>
        </p:spPr>
        <p:txBody>
          <a:bodyPr/>
          <a:lstStyle/>
          <a:p>
            <a:r>
              <a:rPr lang="en-US" sz="2400" b="1" dirty="0"/>
              <a:t>Area - </a:t>
            </a:r>
            <a:r>
              <a:rPr lang="en-US" sz="2400" dirty="0"/>
              <a:t>Content</a:t>
            </a:r>
          </a:p>
          <a:p>
            <a:r>
              <a:rPr lang="en-US" sz="2400" b="1" dirty="0"/>
              <a:t>Developing - </a:t>
            </a:r>
            <a:r>
              <a:rPr lang="en-US" sz="2400" dirty="0"/>
              <a:t>Contents are unfocused.  Few statements are supported by references.</a:t>
            </a:r>
          </a:p>
          <a:p>
            <a:r>
              <a:rPr lang="en-US" sz="2400" b="1" dirty="0"/>
              <a:t>Good - </a:t>
            </a:r>
            <a:r>
              <a:rPr lang="en-US" sz="2400" dirty="0"/>
              <a:t>Contents are less focused and inconsistent.  Some statements are supported by references.</a:t>
            </a:r>
          </a:p>
          <a:p>
            <a:r>
              <a:rPr lang="en-US" sz="2400" b="1" dirty="0"/>
              <a:t>Strong - </a:t>
            </a:r>
            <a:r>
              <a:rPr lang="en-US" sz="2400" dirty="0"/>
              <a:t>Contents are less focused and inconsistent.  Some statements are supported by references.</a:t>
            </a:r>
          </a:p>
          <a:p>
            <a:r>
              <a:rPr lang="en-US" sz="2800" b="1" dirty="0"/>
              <a:t>Exceptional - </a:t>
            </a:r>
            <a:r>
              <a:rPr lang="en-US" sz="2400" dirty="0"/>
              <a:t>Contents are focused </a:t>
            </a:r>
            <a:r>
              <a:rPr lang="en-MY" altLang="en-US" sz="2400" dirty="0"/>
              <a:t>on</a:t>
            </a:r>
            <a:r>
              <a:rPr lang="en-US" sz="2400" dirty="0"/>
              <a:t> consistently, clearly and effectively. Statements are supported by references.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4231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443912" cy="4392588"/>
          </a:xfrm>
        </p:spPr>
        <p:txBody>
          <a:bodyPr/>
          <a:lstStyle/>
          <a:p>
            <a:r>
              <a:rPr lang="en-US" sz="2400" b="1" dirty="0"/>
              <a:t>Area - </a:t>
            </a:r>
            <a:r>
              <a:rPr lang="en-US" sz="2400" dirty="0"/>
              <a:t>Organization</a:t>
            </a:r>
          </a:p>
          <a:p>
            <a:r>
              <a:rPr lang="en-US" sz="2400" b="1" dirty="0"/>
              <a:t>Developing - </a:t>
            </a:r>
            <a:r>
              <a:rPr lang="en-US" sz="2400" dirty="0"/>
              <a:t>Context and purpose are not established in </a:t>
            </a:r>
            <a:r>
              <a:rPr lang="en-MY" altLang="en-US" sz="2400" dirty="0"/>
              <a:t>the</a:t>
            </a:r>
            <a:r>
              <a:rPr lang="en-US" sz="2400" dirty="0"/>
              <a:t> introduction.  Few paragraphs begin with </a:t>
            </a:r>
            <a:r>
              <a:rPr lang="en-MY" altLang="en-US" sz="2400" dirty="0"/>
              <a:t>a </a:t>
            </a:r>
            <a:r>
              <a:rPr lang="en-US" sz="2400" dirty="0"/>
              <a:t>topic sentence that supports content.  Smooth transitional sentences connect </a:t>
            </a:r>
            <a:r>
              <a:rPr lang="en-MY" altLang="en-US" sz="2400" dirty="0"/>
              <a:t>with</a:t>
            </a:r>
            <a:r>
              <a:rPr lang="en-US" sz="2400" dirty="0"/>
              <a:t> few paragraphs.</a:t>
            </a:r>
          </a:p>
          <a:p>
            <a:r>
              <a:rPr lang="en-US" sz="2400" b="1" dirty="0"/>
              <a:t>Good - </a:t>
            </a:r>
            <a:r>
              <a:rPr lang="en-US" sz="2400" dirty="0"/>
              <a:t>Context and purpose are made partially clear in </a:t>
            </a:r>
            <a:r>
              <a:rPr lang="en-MY" altLang="en-US" sz="2400" dirty="0"/>
              <a:t>the</a:t>
            </a:r>
            <a:r>
              <a:rPr lang="en-US" sz="2400" dirty="0"/>
              <a:t> introduction.  Some paragraphs begin with </a:t>
            </a:r>
            <a:r>
              <a:rPr lang="en-MY" altLang="en-US" sz="2400" dirty="0"/>
              <a:t>a </a:t>
            </a:r>
            <a:r>
              <a:rPr lang="en-US" sz="2400" dirty="0"/>
              <a:t>topic sentence that supports content.  Smooth transitional sentences connect </a:t>
            </a:r>
            <a:r>
              <a:rPr lang="en-MY" altLang="en-US" sz="2400" dirty="0"/>
              <a:t>with</a:t>
            </a:r>
            <a:r>
              <a:rPr lang="en-US" sz="2400" dirty="0"/>
              <a:t> some paragraphs.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mmon us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MMC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UMMC02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02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02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Common used</Template>
  <TotalTime>23</TotalTime>
  <Words>576</Words>
  <Application>Microsoft Office PowerPoint</Application>
  <PresentationFormat>On-screen Show (4:3)</PresentationFormat>
  <Paragraphs>65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Common used</vt:lpstr>
      <vt:lpstr>Writing Good Article for International Indexed Journal/Proceeding</vt:lpstr>
      <vt:lpstr>INTRODUCTION</vt:lpstr>
      <vt:lpstr>CONCEPT OF GOOD JOURNAL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International Indexed Journal/Proceeding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ACG_User</dc:creator>
  <cp:lastModifiedBy>Unknown User</cp:lastModifiedBy>
  <cp:revision>129</cp:revision>
  <dcterms:created xsi:type="dcterms:W3CDTF">2017-09-26T13:55:00Z</dcterms:created>
  <dcterms:modified xsi:type="dcterms:W3CDTF">2019-07-25T00:50:00Z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1033-11.2.0.8668</vt:lpwstr>
  </property>
</Properties>
</file>