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73" r:id="rId5"/>
    <p:sldMasterId id="2147483690" r:id="rId6"/>
  </p:sldMasterIdLst>
  <p:notesMasterIdLst>
    <p:notesMasterId r:id="rId29"/>
  </p:notesMasterIdLst>
  <p:handoutMasterIdLst>
    <p:handoutMasterId r:id="rId30"/>
  </p:handoutMasterIdLst>
  <p:sldIdLst>
    <p:sldId id="256" r:id="rId7"/>
    <p:sldId id="258" r:id="rId8"/>
    <p:sldId id="259" r:id="rId9"/>
    <p:sldId id="260" r:id="rId10"/>
    <p:sldId id="261" r:id="rId11"/>
    <p:sldId id="264" r:id="rId12"/>
    <p:sldId id="268" r:id="rId13"/>
    <p:sldId id="269" r:id="rId14"/>
    <p:sldId id="270" r:id="rId15"/>
    <p:sldId id="273" r:id="rId16"/>
    <p:sldId id="272" r:id="rId17"/>
    <p:sldId id="283" r:id="rId18"/>
    <p:sldId id="284" r:id="rId19"/>
    <p:sldId id="271" r:id="rId20"/>
    <p:sldId id="274" r:id="rId21"/>
    <p:sldId id="275" r:id="rId22"/>
    <p:sldId id="276" r:id="rId23"/>
    <p:sldId id="277" r:id="rId24"/>
    <p:sldId id="279" r:id="rId25"/>
    <p:sldId id="280" r:id="rId26"/>
    <p:sldId id="278" r:id="rId27"/>
    <p:sldId id="265" r:id="rId28"/>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030A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415" autoAdjust="0"/>
  </p:normalViewPr>
  <p:slideViewPr>
    <p:cSldViewPr snapToGrid="0" showGuides="1">
      <p:cViewPr>
        <p:scale>
          <a:sx n="75" d="100"/>
          <a:sy n="75" d="100"/>
        </p:scale>
        <p:origin x="-414" y="54"/>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9A8D5-1760-48A2-B5E4-11F0E883488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7B222ED-4D66-4A66-BA69-D2DCB37631CF}">
      <dgm:prSet phldrT="[Text]" custT="1"/>
      <dgm:spPr/>
      <dgm:t>
        <a:bodyPr/>
        <a:lstStyle/>
        <a:p>
          <a:pPr algn="l">
            <a:buFont typeface="+mj-lt"/>
            <a:buAutoNum type="arabicPeriod"/>
          </a:pPr>
          <a:r>
            <a:rPr lang="id-ID" sz="1600" dirty="0" smtClean="0"/>
            <a:t> </a:t>
          </a:r>
          <a:r>
            <a:rPr lang="en-US" sz="1600" dirty="0" smtClean="0"/>
            <a:t>is </a:t>
          </a:r>
          <a:r>
            <a:rPr lang="en-US" sz="1600" dirty="0"/>
            <a:t>a competency qualification framework that can juxtapose, equalize and integrate between the fields of education and the field of job training and work experience in order to provide recognition of work competencies following the structure of work in various sectors (ps.1 v. 1);</a:t>
          </a:r>
        </a:p>
      </dgm:t>
    </dgm:pt>
    <dgm:pt modelId="{238D5D22-8245-4B51-9468-3DE22FF452E8}" type="parTrans" cxnId="{09448966-13EB-497C-B80E-AE1E84E347F1}">
      <dgm:prSet/>
      <dgm:spPr/>
      <dgm:t>
        <a:bodyPr/>
        <a:lstStyle/>
        <a:p>
          <a:endParaRPr lang="en-US"/>
        </a:p>
      </dgm:t>
    </dgm:pt>
    <dgm:pt modelId="{3AE85A09-947C-47D8-86BF-B4C90F4A1D75}" type="sibTrans" cxnId="{09448966-13EB-497C-B80E-AE1E84E347F1}">
      <dgm:prSet/>
      <dgm:spPr/>
      <dgm:t>
        <a:bodyPr/>
        <a:lstStyle/>
        <a:p>
          <a:endParaRPr lang="en-US"/>
        </a:p>
      </dgm:t>
    </dgm:pt>
    <dgm:pt modelId="{10C0C37D-9512-47B9-A3CA-E204D3DED514}">
      <dgm:prSet phldrT="[Text]" custT="1"/>
      <dgm:spPr/>
      <dgm:t>
        <a:bodyPr/>
        <a:lstStyle/>
        <a:p>
          <a:pPr algn="l">
            <a:buFont typeface="+mj-lt"/>
            <a:buNone/>
          </a:pPr>
          <a:r>
            <a:rPr lang="id-ID" sz="1600" dirty="0" smtClean="0"/>
            <a:t>2. I</a:t>
          </a:r>
          <a:r>
            <a:rPr lang="en-US" sz="1600" dirty="0" smtClean="0"/>
            <a:t>s </a:t>
          </a:r>
          <a:r>
            <a:rPr lang="en-US" sz="1600" dirty="0"/>
            <a:t>an embodiment of the quality and identity of the Indonesian Nation concerning the national education and training system owned by Indonesia.</a:t>
          </a:r>
        </a:p>
      </dgm:t>
    </dgm:pt>
    <dgm:pt modelId="{B404974B-C6A9-4AF5-804F-CA218AC81B61}" type="parTrans" cxnId="{502F21D9-17E4-4A88-A90F-3AF8CC969E0A}">
      <dgm:prSet/>
      <dgm:spPr/>
      <dgm:t>
        <a:bodyPr/>
        <a:lstStyle/>
        <a:p>
          <a:endParaRPr lang="en-US"/>
        </a:p>
      </dgm:t>
    </dgm:pt>
    <dgm:pt modelId="{85DDC42A-D10C-4560-8EEC-5A584D8A6117}" type="sibTrans" cxnId="{502F21D9-17E4-4A88-A90F-3AF8CC969E0A}">
      <dgm:prSet/>
      <dgm:spPr/>
      <dgm:t>
        <a:bodyPr/>
        <a:lstStyle/>
        <a:p>
          <a:endParaRPr lang="en-US"/>
        </a:p>
      </dgm:t>
    </dgm:pt>
    <dgm:pt modelId="{BA25062B-D624-4C69-96B4-4620471085A4}">
      <dgm:prSet phldrT="[Text]" custT="1"/>
      <dgm:spPr/>
      <dgm:t>
        <a:bodyPr/>
        <a:lstStyle/>
        <a:p>
          <a:pPr algn="l">
            <a:buFont typeface="+mj-lt"/>
            <a:buNone/>
          </a:pPr>
          <a:r>
            <a:rPr lang="id-ID" sz="1400" dirty="0" smtClean="0"/>
            <a:t>3</a:t>
          </a:r>
          <a:r>
            <a:rPr lang="id-ID" sz="1600" dirty="0" smtClean="0"/>
            <a:t>. C</a:t>
          </a:r>
          <a:r>
            <a:rPr lang="en-US" sz="1600" dirty="0" err="1" smtClean="0"/>
            <a:t>onsists</a:t>
          </a:r>
          <a:r>
            <a:rPr lang="en-US" sz="1600" dirty="0" smtClean="0"/>
            <a:t> </a:t>
          </a:r>
          <a:r>
            <a:rPr lang="en-US" sz="1600" dirty="0"/>
            <a:t>of 9 (nine) qualification levels, starting from Qualification 1 as the lowest qualification and qualification - 9 as the highest qualification; </a:t>
          </a:r>
        </a:p>
      </dgm:t>
    </dgm:pt>
    <dgm:pt modelId="{F1500871-6436-4CFE-8A90-78596FD2DAFE}" type="parTrans" cxnId="{B2BB909D-CB44-449A-8B6F-A698B9476CAE}">
      <dgm:prSet/>
      <dgm:spPr/>
      <dgm:t>
        <a:bodyPr/>
        <a:lstStyle/>
        <a:p>
          <a:endParaRPr lang="en-US"/>
        </a:p>
      </dgm:t>
    </dgm:pt>
    <dgm:pt modelId="{A413ED94-6012-4860-94DC-32E536BFABDA}" type="sibTrans" cxnId="{B2BB909D-CB44-449A-8B6F-A698B9476CAE}">
      <dgm:prSet/>
      <dgm:spPr/>
      <dgm:t>
        <a:bodyPr/>
        <a:lstStyle/>
        <a:p>
          <a:endParaRPr lang="en-US"/>
        </a:p>
      </dgm:t>
    </dgm:pt>
    <dgm:pt modelId="{E1BBA091-A3CC-4013-9233-5F7DA8D07BD5}">
      <dgm:prSet custT="1"/>
      <dgm:spPr/>
      <dgm:t>
        <a:bodyPr/>
        <a:lstStyle/>
        <a:p>
          <a:pPr algn="l">
            <a:buFont typeface="+mj-lt"/>
            <a:buNone/>
          </a:pPr>
          <a:r>
            <a:rPr lang="id-ID" sz="1600" dirty="0" smtClean="0"/>
            <a:t>4. </a:t>
          </a:r>
          <a:r>
            <a:rPr lang="en-US" sz="1600" dirty="0" smtClean="0"/>
            <a:t>The </a:t>
          </a:r>
          <a:r>
            <a:rPr lang="en-US" sz="1600" dirty="0"/>
            <a:t>level of qualification is the level of learning achievement agreed nationally, arranged based on the results of education or training obtained through formal, non-formal, informal, or work experience;</a:t>
          </a:r>
        </a:p>
      </dgm:t>
    </dgm:pt>
    <dgm:pt modelId="{D02F0B54-EE31-4089-9040-5B094321DD2A}" type="parTrans" cxnId="{FA432731-5CAE-4D7D-9786-A4EB7C14BBED}">
      <dgm:prSet/>
      <dgm:spPr/>
      <dgm:t>
        <a:bodyPr/>
        <a:lstStyle/>
        <a:p>
          <a:endParaRPr lang="en-US"/>
        </a:p>
      </dgm:t>
    </dgm:pt>
    <dgm:pt modelId="{D28FF7E1-557E-4B02-821F-A1C75EA8172C}" type="sibTrans" cxnId="{FA432731-5CAE-4D7D-9786-A4EB7C14BBED}">
      <dgm:prSet/>
      <dgm:spPr/>
      <dgm:t>
        <a:bodyPr/>
        <a:lstStyle/>
        <a:p>
          <a:endParaRPr lang="en-US"/>
        </a:p>
      </dgm:t>
    </dgm:pt>
    <dgm:pt modelId="{39A93351-5F47-4E2A-B37A-C68BEAE145BE}">
      <dgm:prSet custT="1"/>
      <dgm:spPr/>
      <dgm:t>
        <a:bodyPr/>
        <a:lstStyle/>
        <a:p>
          <a:pPr algn="l">
            <a:buFont typeface="+mj-lt"/>
            <a:buNone/>
          </a:pPr>
          <a:r>
            <a:rPr lang="id-ID" sz="1600" dirty="0" smtClean="0"/>
            <a:t>5. </a:t>
          </a:r>
          <a:r>
            <a:rPr lang="en-US" sz="1600" dirty="0" smtClean="0"/>
            <a:t>With </a:t>
          </a:r>
          <a:r>
            <a:rPr lang="en-US" sz="1600" dirty="0"/>
            <a:t>the issuance of Presidential Regulation No. 8 of 2012, then every tertiary institution, including the </a:t>
          </a:r>
          <a:r>
            <a:rPr lang="en-US" sz="1600" dirty="0" err="1"/>
            <a:t>LPTK</a:t>
          </a:r>
          <a:r>
            <a:rPr lang="en-US" sz="1600" dirty="0"/>
            <a:t> (Educational Personnel Education Institution) must certainly formulate a </a:t>
          </a:r>
          <a:r>
            <a:rPr lang="en-US" sz="1600" dirty="0" err="1"/>
            <a:t>KKNI</a:t>
          </a:r>
          <a:r>
            <a:rPr lang="en-US" sz="1600" dirty="0"/>
            <a:t>-based study program curriculum.</a:t>
          </a:r>
        </a:p>
      </dgm:t>
    </dgm:pt>
    <dgm:pt modelId="{067A4246-5E06-4A23-99B7-005FB68E1309}" type="parTrans" cxnId="{78417E57-95DC-473E-B1FD-8CC017D36586}">
      <dgm:prSet/>
      <dgm:spPr/>
      <dgm:t>
        <a:bodyPr/>
        <a:lstStyle/>
        <a:p>
          <a:endParaRPr lang="en-US"/>
        </a:p>
      </dgm:t>
    </dgm:pt>
    <dgm:pt modelId="{54FF4355-B11E-4C13-AA3D-C855109E818E}" type="sibTrans" cxnId="{78417E57-95DC-473E-B1FD-8CC017D36586}">
      <dgm:prSet/>
      <dgm:spPr/>
      <dgm:t>
        <a:bodyPr/>
        <a:lstStyle/>
        <a:p>
          <a:endParaRPr lang="en-US"/>
        </a:p>
      </dgm:t>
    </dgm:pt>
    <dgm:pt modelId="{D52DAC6E-013A-4097-8024-02158417BBA6}" type="pres">
      <dgm:prSet presAssocID="{B689A8D5-1760-48A2-B5E4-11F0E883488C}" presName="Name0" presStyleCnt="0">
        <dgm:presLayoutVars>
          <dgm:dir/>
          <dgm:resizeHandles val="exact"/>
        </dgm:presLayoutVars>
      </dgm:prSet>
      <dgm:spPr/>
      <dgm:t>
        <a:bodyPr/>
        <a:lstStyle/>
        <a:p>
          <a:endParaRPr lang="id-ID"/>
        </a:p>
      </dgm:t>
    </dgm:pt>
    <dgm:pt modelId="{E8412214-F991-410D-96E0-69316222A1FD}" type="pres">
      <dgm:prSet presAssocID="{67B222ED-4D66-4A66-BA69-D2DCB37631CF}" presName="node" presStyleLbl="node1" presStyleIdx="0" presStyleCnt="5">
        <dgm:presLayoutVars>
          <dgm:bulletEnabled val="1"/>
        </dgm:presLayoutVars>
      </dgm:prSet>
      <dgm:spPr>
        <a:prstGeom prst="flowChartInternalStorage">
          <a:avLst/>
        </a:prstGeom>
      </dgm:spPr>
      <dgm:t>
        <a:bodyPr/>
        <a:lstStyle/>
        <a:p>
          <a:endParaRPr lang="id-ID"/>
        </a:p>
      </dgm:t>
    </dgm:pt>
    <dgm:pt modelId="{8D1A88CE-5B7B-4860-97F8-DB5A672821A7}" type="pres">
      <dgm:prSet presAssocID="{3AE85A09-947C-47D8-86BF-B4C90F4A1D75}" presName="sibTrans" presStyleCnt="0"/>
      <dgm:spPr/>
    </dgm:pt>
    <dgm:pt modelId="{77BA63FD-97AD-4DD5-A578-D911ECABCB29}" type="pres">
      <dgm:prSet presAssocID="{10C0C37D-9512-47B9-A3CA-E204D3DED514}" presName="node" presStyleLbl="node1" presStyleIdx="1" presStyleCnt="5" custLinFactNeighborX="-30647">
        <dgm:presLayoutVars>
          <dgm:bulletEnabled val="1"/>
        </dgm:presLayoutVars>
      </dgm:prSet>
      <dgm:spPr>
        <a:prstGeom prst="flowChartInternalStorage">
          <a:avLst/>
        </a:prstGeom>
      </dgm:spPr>
      <dgm:t>
        <a:bodyPr/>
        <a:lstStyle/>
        <a:p>
          <a:endParaRPr lang="id-ID"/>
        </a:p>
      </dgm:t>
    </dgm:pt>
    <dgm:pt modelId="{B7159E54-38A2-44F6-A036-2DDFCCEEAECB}" type="pres">
      <dgm:prSet presAssocID="{85DDC42A-D10C-4560-8EEC-5A584D8A6117}" presName="sibTrans" presStyleCnt="0"/>
      <dgm:spPr/>
    </dgm:pt>
    <dgm:pt modelId="{43A8C022-5278-43A4-83D1-9E77433FDDDD}" type="pres">
      <dgm:prSet presAssocID="{BA25062B-D624-4C69-96B4-4620471085A4}" presName="node" presStyleLbl="node1" presStyleIdx="2" presStyleCnt="5" custLinFactNeighborX="-64034">
        <dgm:presLayoutVars>
          <dgm:bulletEnabled val="1"/>
        </dgm:presLayoutVars>
      </dgm:prSet>
      <dgm:spPr>
        <a:prstGeom prst="flowChartInternalStorage">
          <a:avLst/>
        </a:prstGeom>
      </dgm:spPr>
      <dgm:t>
        <a:bodyPr/>
        <a:lstStyle/>
        <a:p>
          <a:endParaRPr lang="id-ID"/>
        </a:p>
      </dgm:t>
    </dgm:pt>
    <dgm:pt modelId="{1BAA39CE-A22F-46CC-B012-025CD1140D19}" type="pres">
      <dgm:prSet presAssocID="{A413ED94-6012-4860-94DC-32E536BFABDA}" presName="sibTrans" presStyleCnt="0"/>
      <dgm:spPr/>
    </dgm:pt>
    <dgm:pt modelId="{BF6483CE-293F-4110-BA16-EABB6BFE9639}" type="pres">
      <dgm:prSet presAssocID="{E1BBA091-A3CC-4013-9233-5F7DA8D07BD5}" presName="node" presStyleLbl="node1" presStyleIdx="3" presStyleCnt="5" custLinFactX="-2791" custLinFactNeighborX="-100000">
        <dgm:presLayoutVars>
          <dgm:bulletEnabled val="1"/>
        </dgm:presLayoutVars>
      </dgm:prSet>
      <dgm:spPr>
        <a:prstGeom prst="flowChartInternalStorage">
          <a:avLst/>
        </a:prstGeom>
      </dgm:spPr>
      <dgm:t>
        <a:bodyPr/>
        <a:lstStyle/>
        <a:p>
          <a:endParaRPr lang="id-ID"/>
        </a:p>
      </dgm:t>
    </dgm:pt>
    <dgm:pt modelId="{D6735EE6-3304-4B26-A559-25623D20A424}" type="pres">
      <dgm:prSet presAssocID="{D28FF7E1-557E-4B02-821F-A1C75EA8172C}" presName="sibTrans" presStyleCnt="0"/>
      <dgm:spPr/>
    </dgm:pt>
    <dgm:pt modelId="{3EC86BE7-056A-4274-8170-CE9D42413AE2}" type="pres">
      <dgm:prSet presAssocID="{39A93351-5F47-4E2A-B37A-C68BEAE145BE}" presName="node" presStyleLbl="node1" presStyleIdx="4" presStyleCnt="5" custLinFactX="-8966" custLinFactNeighborX="-100000">
        <dgm:presLayoutVars>
          <dgm:bulletEnabled val="1"/>
        </dgm:presLayoutVars>
      </dgm:prSet>
      <dgm:spPr>
        <a:prstGeom prst="flowChartInternalStorage">
          <a:avLst/>
        </a:prstGeom>
      </dgm:spPr>
      <dgm:t>
        <a:bodyPr/>
        <a:lstStyle/>
        <a:p>
          <a:endParaRPr lang="id-ID"/>
        </a:p>
      </dgm:t>
    </dgm:pt>
  </dgm:ptLst>
  <dgm:cxnLst>
    <dgm:cxn modelId="{502F21D9-17E4-4A88-A90F-3AF8CC969E0A}" srcId="{B689A8D5-1760-48A2-B5E4-11F0E883488C}" destId="{10C0C37D-9512-47B9-A3CA-E204D3DED514}" srcOrd="1" destOrd="0" parTransId="{B404974B-C6A9-4AF5-804F-CA218AC81B61}" sibTransId="{85DDC42A-D10C-4560-8EEC-5A584D8A6117}"/>
    <dgm:cxn modelId="{FA432731-5CAE-4D7D-9786-A4EB7C14BBED}" srcId="{B689A8D5-1760-48A2-B5E4-11F0E883488C}" destId="{E1BBA091-A3CC-4013-9233-5F7DA8D07BD5}" srcOrd="3" destOrd="0" parTransId="{D02F0B54-EE31-4089-9040-5B094321DD2A}" sibTransId="{D28FF7E1-557E-4B02-821F-A1C75EA8172C}"/>
    <dgm:cxn modelId="{B2BB909D-CB44-449A-8B6F-A698B9476CAE}" srcId="{B689A8D5-1760-48A2-B5E4-11F0E883488C}" destId="{BA25062B-D624-4C69-96B4-4620471085A4}" srcOrd="2" destOrd="0" parTransId="{F1500871-6436-4CFE-8A90-78596FD2DAFE}" sibTransId="{A413ED94-6012-4860-94DC-32E536BFABDA}"/>
    <dgm:cxn modelId="{4792C3B7-EB44-4E6A-B364-6083E589DF92}" type="presOf" srcId="{BA25062B-D624-4C69-96B4-4620471085A4}" destId="{43A8C022-5278-43A4-83D1-9E77433FDDDD}" srcOrd="0" destOrd="0" presId="urn:microsoft.com/office/officeart/2005/8/layout/hList6"/>
    <dgm:cxn modelId="{4F85A776-AA21-489C-87E5-2D01036F2D96}" type="presOf" srcId="{B689A8D5-1760-48A2-B5E4-11F0E883488C}" destId="{D52DAC6E-013A-4097-8024-02158417BBA6}" srcOrd="0" destOrd="0" presId="urn:microsoft.com/office/officeart/2005/8/layout/hList6"/>
    <dgm:cxn modelId="{09448966-13EB-497C-B80E-AE1E84E347F1}" srcId="{B689A8D5-1760-48A2-B5E4-11F0E883488C}" destId="{67B222ED-4D66-4A66-BA69-D2DCB37631CF}" srcOrd="0" destOrd="0" parTransId="{238D5D22-8245-4B51-9468-3DE22FF452E8}" sibTransId="{3AE85A09-947C-47D8-86BF-B4C90F4A1D75}"/>
    <dgm:cxn modelId="{268E146C-09BB-4191-914F-EA4926BBB8A1}" type="presOf" srcId="{67B222ED-4D66-4A66-BA69-D2DCB37631CF}" destId="{E8412214-F991-410D-96E0-69316222A1FD}" srcOrd="0" destOrd="0" presId="urn:microsoft.com/office/officeart/2005/8/layout/hList6"/>
    <dgm:cxn modelId="{F171420B-35AA-4BA1-AC35-11E327F12C99}" type="presOf" srcId="{E1BBA091-A3CC-4013-9233-5F7DA8D07BD5}" destId="{BF6483CE-293F-4110-BA16-EABB6BFE9639}" srcOrd="0" destOrd="0" presId="urn:microsoft.com/office/officeart/2005/8/layout/hList6"/>
    <dgm:cxn modelId="{78417E57-95DC-473E-B1FD-8CC017D36586}" srcId="{B689A8D5-1760-48A2-B5E4-11F0E883488C}" destId="{39A93351-5F47-4E2A-B37A-C68BEAE145BE}" srcOrd="4" destOrd="0" parTransId="{067A4246-5E06-4A23-99B7-005FB68E1309}" sibTransId="{54FF4355-B11E-4C13-AA3D-C855109E818E}"/>
    <dgm:cxn modelId="{78EB21D2-E4A4-4723-9DB2-E04E5757A478}" type="presOf" srcId="{39A93351-5F47-4E2A-B37A-C68BEAE145BE}" destId="{3EC86BE7-056A-4274-8170-CE9D42413AE2}" srcOrd="0" destOrd="0" presId="urn:microsoft.com/office/officeart/2005/8/layout/hList6"/>
    <dgm:cxn modelId="{EF91E79C-7665-4A6C-9682-BBE1065E93DB}" type="presOf" srcId="{10C0C37D-9512-47B9-A3CA-E204D3DED514}" destId="{77BA63FD-97AD-4DD5-A578-D911ECABCB29}" srcOrd="0" destOrd="0" presId="urn:microsoft.com/office/officeart/2005/8/layout/hList6"/>
    <dgm:cxn modelId="{4D7203CE-9C50-434C-989A-38E801B21412}" type="presParOf" srcId="{D52DAC6E-013A-4097-8024-02158417BBA6}" destId="{E8412214-F991-410D-96E0-69316222A1FD}" srcOrd="0" destOrd="0" presId="urn:microsoft.com/office/officeart/2005/8/layout/hList6"/>
    <dgm:cxn modelId="{C2E821F5-E77D-4B8C-98AB-2CE3E443F78F}" type="presParOf" srcId="{D52DAC6E-013A-4097-8024-02158417BBA6}" destId="{8D1A88CE-5B7B-4860-97F8-DB5A672821A7}" srcOrd="1" destOrd="0" presId="urn:microsoft.com/office/officeart/2005/8/layout/hList6"/>
    <dgm:cxn modelId="{2FD48C34-1D5B-4121-A656-24D67AA72A14}" type="presParOf" srcId="{D52DAC6E-013A-4097-8024-02158417BBA6}" destId="{77BA63FD-97AD-4DD5-A578-D911ECABCB29}" srcOrd="2" destOrd="0" presId="urn:microsoft.com/office/officeart/2005/8/layout/hList6"/>
    <dgm:cxn modelId="{63B71FFA-37E3-43B1-BF07-662D687052F3}" type="presParOf" srcId="{D52DAC6E-013A-4097-8024-02158417BBA6}" destId="{B7159E54-38A2-44F6-A036-2DDFCCEEAECB}" srcOrd="3" destOrd="0" presId="urn:microsoft.com/office/officeart/2005/8/layout/hList6"/>
    <dgm:cxn modelId="{DDE2B4D1-11B7-4FB0-A6C3-906AB98C6F5A}" type="presParOf" srcId="{D52DAC6E-013A-4097-8024-02158417BBA6}" destId="{43A8C022-5278-43A4-83D1-9E77433FDDDD}" srcOrd="4" destOrd="0" presId="urn:microsoft.com/office/officeart/2005/8/layout/hList6"/>
    <dgm:cxn modelId="{23E05713-E5A7-4DB9-BD5B-BF319624F7E9}" type="presParOf" srcId="{D52DAC6E-013A-4097-8024-02158417BBA6}" destId="{1BAA39CE-A22F-46CC-B012-025CD1140D19}" srcOrd="5" destOrd="0" presId="urn:microsoft.com/office/officeart/2005/8/layout/hList6"/>
    <dgm:cxn modelId="{71993566-D5A7-47DF-B82F-0DD36A0267C8}" type="presParOf" srcId="{D52DAC6E-013A-4097-8024-02158417BBA6}" destId="{BF6483CE-293F-4110-BA16-EABB6BFE9639}" srcOrd="6" destOrd="0" presId="urn:microsoft.com/office/officeart/2005/8/layout/hList6"/>
    <dgm:cxn modelId="{6EBC971F-E34A-4654-BC1D-D12E030D7631}" type="presParOf" srcId="{D52DAC6E-013A-4097-8024-02158417BBA6}" destId="{D6735EE6-3304-4B26-A559-25623D20A424}" srcOrd="7" destOrd="0" presId="urn:microsoft.com/office/officeart/2005/8/layout/hList6"/>
    <dgm:cxn modelId="{FAB853F5-4C2A-4168-A499-383E6E6587E2}" type="presParOf" srcId="{D52DAC6E-013A-4097-8024-02158417BBA6}" destId="{3EC86BE7-056A-4274-8170-CE9D42413AE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922CF-AFD4-4A82-82C5-033CC764BD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137C3D0-443E-4F15-AF69-768A99C1C3EB}">
      <dgm:prSet phldrT="[Text]" custT="1"/>
      <dgm:spPr/>
      <dgm:t>
        <a:bodyPr/>
        <a:lstStyle/>
        <a:p>
          <a:r>
            <a:rPr lang="en-US" sz="1800" dirty="0"/>
            <a:t>1</a:t>
          </a:r>
        </a:p>
      </dgm:t>
    </dgm:pt>
    <dgm:pt modelId="{5F203A09-A7F6-4728-A0D5-64AA8E2B35EC}" type="parTrans" cxnId="{3403D841-AF55-4BD4-9082-4FC256BDC1E3}">
      <dgm:prSet/>
      <dgm:spPr/>
      <dgm:t>
        <a:bodyPr/>
        <a:lstStyle/>
        <a:p>
          <a:endParaRPr lang="en-US" sz="1800"/>
        </a:p>
      </dgm:t>
    </dgm:pt>
    <dgm:pt modelId="{D0B6E260-CAE5-4E2F-8617-9D0BA0FE8459}" type="sibTrans" cxnId="{3403D841-AF55-4BD4-9082-4FC256BDC1E3}">
      <dgm:prSet/>
      <dgm:spPr/>
      <dgm:t>
        <a:bodyPr/>
        <a:lstStyle/>
        <a:p>
          <a:endParaRPr lang="en-US" sz="1800"/>
        </a:p>
      </dgm:t>
    </dgm:pt>
    <dgm:pt modelId="{92FFCB08-86F8-48C9-B0D9-9D6CFB6DC546}">
      <dgm:prSet phldrT="[Text]" custT="1"/>
      <dgm:spPr/>
      <dgm:t>
        <a:bodyPr/>
        <a:lstStyle/>
        <a:p>
          <a:r>
            <a:rPr lang="en-US" sz="1800" dirty="0"/>
            <a:t>3</a:t>
          </a:r>
        </a:p>
      </dgm:t>
    </dgm:pt>
    <dgm:pt modelId="{01AAD040-6D16-4E1B-9447-6EC74F136022}" type="parTrans" cxnId="{749EA568-2D5F-4890-8AD5-43C48DA4A37F}">
      <dgm:prSet/>
      <dgm:spPr/>
      <dgm:t>
        <a:bodyPr/>
        <a:lstStyle/>
        <a:p>
          <a:endParaRPr lang="en-US" sz="1800"/>
        </a:p>
      </dgm:t>
    </dgm:pt>
    <dgm:pt modelId="{5942FEDF-E4BD-4686-9729-1FF86AF94C82}" type="sibTrans" cxnId="{749EA568-2D5F-4890-8AD5-43C48DA4A37F}">
      <dgm:prSet/>
      <dgm:spPr/>
      <dgm:t>
        <a:bodyPr/>
        <a:lstStyle/>
        <a:p>
          <a:endParaRPr lang="en-US" sz="1800"/>
        </a:p>
      </dgm:t>
    </dgm:pt>
    <dgm:pt modelId="{1ED7F09D-BF33-4FD1-95AC-3CFDD2029D37}">
      <dgm:prSet phldrT="[Text]" custT="1"/>
      <dgm:spPr/>
      <dgm:t>
        <a:bodyPr/>
        <a:lstStyle/>
        <a:p>
          <a:r>
            <a:rPr lang="en-US" sz="1800" dirty="0"/>
            <a:t>4</a:t>
          </a:r>
        </a:p>
      </dgm:t>
    </dgm:pt>
    <dgm:pt modelId="{23C08414-ABDE-4C3E-8B6E-F98DDE0867F8}" type="parTrans" cxnId="{D020CEDB-C154-466F-B0BE-3B1B8C5AC63F}">
      <dgm:prSet/>
      <dgm:spPr/>
      <dgm:t>
        <a:bodyPr/>
        <a:lstStyle/>
        <a:p>
          <a:endParaRPr lang="en-US" sz="1800"/>
        </a:p>
      </dgm:t>
    </dgm:pt>
    <dgm:pt modelId="{FC68FCD0-5B0D-4F64-BBFF-83B5F7D4BFF1}" type="sibTrans" cxnId="{D020CEDB-C154-466F-B0BE-3B1B8C5AC63F}">
      <dgm:prSet/>
      <dgm:spPr/>
      <dgm:t>
        <a:bodyPr/>
        <a:lstStyle/>
        <a:p>
          <a:endParaRPr lang="en-US" sz="1800"/>
        </a:p>
      </dgm:t>
    </dgm:pt>
    <dgm:pt modelId="{7115B956-C4EF-448B-96F0-FA91BCD529DB}">
      <dgm:prSet phldrT="[Text]" custT="1"/>
      <dgm:spPr/>
      <dgm:t>
        <a:bodyPr/>
        <a:lstStyle/>
        <a:p>
          <a:r>
            <a:rPr lang="en-US" sz="1800" dirty="0"/>
            <a:t>5</a:t>
          </a:r>
        </a:p>
      </dgm:t>
    </dgm:pt>
    <dgm:pt modelId="{AA0B29EE-775D-4B40-B752-9751C793297A}" type="parTrans" cxnId="{14868819-125F-40EF-90EC-D5E49229570F}">
      <dgm:prSet/>
      <dgm:spPr/>
      <dgm:t>
        <a:bodyPr/>
        <a:lstStyle/>
        <a:p>
          <a:endParaRPr lang="en-US" sz="1800"/>
        </a:p>
      </dgm:t>
    </dgm:pt>
    <dgm:pt modelId="{40513BDF-954F-433D-BE30-E271B91EBBBF}" type="sibTrans" cxnId="{14868819-125F-40EF-90EC-D5E49229570F}">
      <dgm:prSet/>
      <dgm:spPr/>
      <dgm:t>
        <a:bodyPr/>
        <a:lstStyle/>
        <a:p>
          <a:endParaRPr lang="en-US" sz="1800"/>
        </a:p>
      </dgm:t>
    </dgm:pt>
    <dgm:pt modelId="{45CC15EC-B810-4FE7-90BE-49765EFF7FF9}">
      <dgm:prSet phldrT="[Text]" custT="1"/>
      <dgm:spPr/>
      <dgm:t>
        <a:bodyPr/>
        <a:lstStyle/>
        <a:p>
          <a:r>
            <a:rPr lang="en-US" sz="1800" dirty="0"/>
            <a:t>6</a:t>
          </a:r>
        </a:p>
      </dgm:t>
    </dgm:pt>
    <dgm:pt modelId="{125719DB-32CC-4BC3-9653-8CAB474C30A9}" type="parTrans" cxnId="{F5F60AFC-9A64-483B-BF54-758F7AFAC599}">
      <dgm:prSet/>
      <dgm:spPr/>
      <dgm:t>
        <a:bodyPr/>
        <a:lstStyle/>
        <a:p>
          <a:endParaRPr lang="en-US" sz="1800"/>
        </a:p>
      </dgm:t>
    </dgm:pt>
    <dgm:pt modelId="{D6A13E4E-BC8E-4115-9E8F-10AA2639263E}" type="sibTrans" cxnId="{F5F60AFC-9A64-483B-BF54-758F7AFAC599}">
      <dgm:prSet/>
      <dgm:spPr/>
      <dgm:t>
        <a:bodyPr/>
        <a:lstStyle/>
        <a:p>
          <a:endParaRPr lang="en-US" sz="1800"/>
        </a:p>
      </dgm:t>
    </dgm:pt>
    <dgm:pt modelId="{2506EE95-2E01-4205-B061-D5B2D46A796D}">
      <dgm:prSet phldrT="[Text]" custT="1"/>
      <dgm:spPr>
        <a:solidFill>
          <a:schemeClr val="accent1"/>
        </a:solidFill>
      </dgm:spPr>
      <dgm:t>
        <a:bodyPr/>
        <a:lstStyle/>
        <a:p>
          <a:pPr>
            <a:buFont typeface="+mj-lt"/>
            <a:buNone/>
          </a:pPr>
          <a:r>
            <a:rPr lang="en-US" sz="2200" dirty="0">
              <a:solidFill>
                <a:schemeClr val="bg1"/>
              </a:solidFill>
            </a:rPr>
            <a:t>The </a:t>
          </a:r>
          <a:r>
            <a:rPr lang="en-US" sz="2200" dirty="0" smtClean="0">
              <a:solidFill>
                <a:schemeClr val="bg1"/>
              </a:solidFill>
            </a:rPr>
            <a:t>ability of </a:t>
          </a:r>
          <a:r>
            <a:rPr lang="en-US" sz="2200" dirty="0">
              <a:solidFill>
                <a:schemeClr val="bg1"/>
              </a:solidFill>
            </a:rPr>
            <a:t>critical thinking and problem </a:t>
          </a:r>
          <a:r>
            <a:rPr lang="en-US" sz="2200" dirty="0" smtClean="0">
              <a:solidFill>
                <a:schemeClr val="bg1"/>
              </a:solidFill>
            </a:rPr>
            <a:t>solving</a:t>
          </a:r>
          <a:endParaRPr lang="en-US" sz="2200" dirty="0">
            <a:solidFill>
              <a:schemeClr val="bg1"/>
            </a:solidFill>
          </a:endParaRPr>
        </a:p>
      </dgm:t>
    </dgm:pt>
    <dgm:pt modelId="{EFAC8878-2386-481E-94C7-31A952D74824}" type="parTrans" cxnId="{D59A21E6-D475-4EED-831C-01BF7CA4E043}">
      <dgm:prSet/>
      <dgm:spPr/>
      <dgm:t>
        <a:bodyPr/>
        <a:lstStyle/>
        <a:p>
          <a:endParaRPr lang="en-US" sz="1800"/>
        </a:p>
      </dgm:t>
    </dgm:pt>
    <dgm:pt modelId="{CEF7A06C-21D5-4D48-AA22-F75A15D1E02D}" type="sibTrans" cxnId="{D59A21E6-D475-4EED-831C-01BF7CA4E043}">
      <dgm:prSet/>
      <dgm:spPr/>
      <dgm:t>
        <a:bodyPr/>
        <a:lstStyle/>
        <a:p>
          <a:endParaRPr lang="en-US" sz="1800"/>
        </a:p>
      </dgm:t>
    </dgm:pt>
    <dgm:pt modelId="{BCD65562-6B13-4059-93CE-BAEF176EE03C}">
      <dgm:prSet phldrT="[Text]" custT="1"/>
      <dgm:spPr/>
      <dgm:t>
        <a:bodyPr/>
        <a:lstStyle/>
        <a:p>
          <a:pPr>
            <a:buFont typeface="+mj-lt"/>
            <a:buNone/>
          </a:pPr>
          <a:r>
            <a:rPr lang="en-US" sz="1800" dirty="0"/>
            <a:t>2</a:t>
          </a:r>
        </a:p>
      </dgm:t>
    </dgm:pt>
    <dgm:pt modelId="{452EC000-61E1-44D6-83F2-765BA7136C8C}" type="parTrans" cxnId="{BABC9BCB-B5A6-4550-A4EC-C1F2A8F720E1}">
      <dgm:prSet/>
      <dgm:spPr/>
      <dgm:t>
        <a:bodyPr/>
        <a:lstStyle/>
        <a:p>
          <a:endParaRPr lang="en-US" sz="1800"/>
        </a:p>
      </dgm:t>
    </dgm:pt>
    <dgm:pt modelId="{8F9DB18E-77DF-471F-8CB9-196DC8EF3037}" type="sibTrans" cxnId="{BABC9BCB-B5A6-4550-A4EC-C1F2A8F720E1}">
      <dgm:prSet/>
      <dgm:spPr/>
      <dgm:t>
        <a:bodyPr/>
        <a:lstStyle/>
        <a:p>
          <a:endParaRPr lang="en-US" sz="1800"/>
        </a:p>
      </dgm:t>
    </dgm:pt>
    <dgm:pt modelId="{F93A73C3-D6CB-4E06-BF2E-8A178676B36E}">
      <dgm:prSet phldrT="[Text]" custT="1"/>
      <dgm:spPr>
        <a:solidFill>
          <a:schemeClr val="accent1"/>
        </a:solidFill>
      </dgm:spPr>
      <dgm:t>
        <a:bodyPr/>
        <a:lstStyle/>
        <a:p>
          <a:pPr>
            <a:buFont typeface="+mj-lt"/>
            <a:buNone/>
          </a:pPr>
          <a:r>
            <a:rPr lang="en-US" sz="2200" dirty="0">
              <a:solidFill>
                <a:schemeClr val="bg1"/>
              </a:solidFill>
            </a:rPr>
            <a:t>The ability to communicate and work </a:t>
          </a:r>
          <a:r>
            <a:rPr lang="en-US" sz="2200" dirty="0" smtClean="0">
              <a:solidFill>
                <a:schemeClr val="bg1"/>
              </a:solidFill>
            </a:rPr>
            <a:t>together</a:t>
          </a:r>
          <a:endParaRPr lang="en-US" sz="2200" dirty="0">
            <a:solidFill>
              <a:schemeClr val="bg1"/>
            </a:solidFill>
          </a:endParaRPr>
        </a:p>
      </dgm:t>
    </dgm:pt>
    <dgm:pt modelId="{EC56F66D-DD9C-426C-BF40-EC70E949C2C0}" type="parTrans" cxnId="{51E6D14F-82BE-478C-87E2-822830ABE32C}">
      <dgm:prSet/>
      <dgm:spPr/>
      <dgm:t>
        <a:bodyPr/>
        <a:lstStyle/>
        <a:p>
          <a:endParaRPr lang="en-US" sz="1800"/>
        </a:p>
      </dgm:t>
    </dgm:pt>
    <dgm:pt modelId="{2F248B5B-6A97-4CF0-AD6F-50F88049C044}" type="sibTrans" cxnId="{51E6D14F-82BE-478C-87E2-822830ABE32C}">
      <dgm:prSet/>
      <dgm:spPr/>
      <dgm:t>
        <a:bodyPr/>
        <a:lstStyle/>
        <a:p>
          <a:endParaRPr lang="en-US" sz="1800"/>
        </a:p>
      </dgm:t>
    </dgm:pt>
    <dgm:pt modelId="{0DCB28BF-F15B-4D5A-A818-49CB59A739BD}">
      <dgm:prSet phldrT="[Text]" custT="1"/>
      <dgm:spPr>
        <a:solidFill>
          <a:schemeClr val="accent1"/>
        </a:solidFill>
      </dgm:spPr>
      <dgm:t>
        <a:bodyPr/>
        <a:lstStyle/>
        <a:p>
          <a:pPr>
            <a:buFont typeface="Arial" panose="020B0604020202020204" pitchFamily="34" charset="0"/>
            <a:buNone/>
          </a:pPr>
          <a:r>
            <a:rPr lang="en-US" sz="2200" dirty="0" smtClean="0">
              <a:solidFill>
                <a:schemeClr val="bg1"/>
              </a:solidFill>
            </a:rPr>
            <a:t>Literacy of information </a:t>
          </a:r>
          <a:r>
            <a:rPr lang="en-US" sz="2200" dirty="0">
              <a:solidFill>
                <a:schemeClr val="bg1"/>
              </a:solidFill>
            </a:rPr>
            <a:t>and communication </a:t>
          </a:r>
          <a:r>
            <a:rPr lang="en-US" sz="2200" dirty="0" smtClean="0">
              <a:solidFill>
                <a:schemeClr val="bg1"/>
              </a:solidFill>
            </a:rPr>
            <a:t>technology</a:t>
          </a:r>
          <a:endParaRPr lang="en-US" sz="2200" dirty="0">
            <a:solidFill>
              <a:schemeClr val="bg1"/>
            </a:solidFill>
          </a:endParaRPr>
        </a:p>
      </dgm:t>
    </dgm:pt>
    <dgm:pt modelId="{C283FB85-0798-4A41-ACFA-BAD9FE8D3417}" type="parTrans" cxnId="{909F65BB-7660-4349-A55D-72B49B015029}">
      <dgm:prSet/>
      <dgm:spPr/>
      <dgm:t>
        <a:bodyPr/>
        <a:lstStyle/>
        <a:p>
          <a:endParaRPr lang="en-US" sz="1800"/>
        </a:p>
      </dgm:t>
    </dgm:pt>
    <dgm:pt modelId="{0411CA92-B4CB-4E21-A4A0-4329C544C644}" type="sibTrans" cxnId="{909F65BB-7660-4349-A55D-72B49B015029}">
      <dgm:prSet/>
      <dgm:spPr/>
      <dgm:t>
        <a:bodyPr/>
        <a:lstStyle/>
        <a:p>
          <a:endParaRPr lang="en-US" sz="1800"/>
        </a:p>
      </dgm:t>
    </dgm:pt>
    <dgm:pt modelId="{4DEB1E8F-4B75-4C6E-ABA7-0455F11BE192}">
      <dgm:prSet phldrT="[Text]" custT="1"/>
      <dgm:spPr>
        <a:solidFill>
          <a:schemeClr val="accent1"/>
        </a:solidFill>
      </dgm:spPr>
      <dgm:t>
        <a:bodyPr/>
        <a:lstStyle/>
        <a:p>
          <a:pPr>
            <a:buNone/>
          </a:pPr>
          <a:r>
            <a:rPr lang="en-US" sz="2200" dirty="0">
              <a:solidFill>
                <a:schemeClr val="bg1"/>
              </a:solidFill>
            </a:rPr>
            <a:t>Contextual Learning </a:t>
          </a:r>
          <a:r>
            <a:rPr lang="en-US" sz="2200" dirty="0" smtClean="0">
              <a:solidFill>
                <a:schemeClr val="bg1"/>
              </a:solidFill>
            </a:rPr>
            <a:t>Skills</a:t>
          </a:r>
          <a:endParaRPr lang="en-US" sz="2200" dirty="0">
            <a:solidFill>
              <a:schemeClr val="bg1"/>
            </a:solidFill>
          </a:endParaRPr>
        </a:p>
      </dgm:t>
    </dgm:pt>
    <dgm:pt modelId="{EE2ED201-2256-436D-8E71-2A611CF5CA92}" type="parTrans" cxnId="{40321A36-E58F-4DF6-90F0-D542C86B2585}">
      <dgm:prSet/>
      <dgm:spPr/>
      <dgm:t>
        <a:bodyPr/>
        <a:lstStyle/>
        <a:p>
          <a:endParaRPr lang="en-US" sz="1800"/>
        </a:p>
      </dgm:t>
    </dgm:pt>
    <dgm:pt modelId="{E099E951-C9F3-4E83-A06D-EAC4EA18E232}" type="sibTrans" cxnId="{40321A36-E58F-4DF6-90F0-D542C86B2585}">
      <dgm:prSet/>
      <dgm:spPr/>
      <dgm:t>
        <a:bodyPr/>
        <a:lstStyle/>
        <a:p>
          <a:endParaRPr lang="en-US" sz="1800"/>
        </a:p>
      </dgm:t>
    </dgm:pt>
    <dgm:pt modelId="{23DAA76E-1CB2-4173-B066-2C74256C22C2}">
      <dgm:prSet phldrT="[Text]" custT="1"/>
      <dgm:spPr>
        <a:solidFill>
          <a:schemeClr val="accent1"/>
        </a:solidFill>
      </dgm:spPr>
      <dgm:t>
        <a:bodyPr/>
        <a:lstStyle/>
        <a:p>
          <a:pPr>
            <a:buNone/>
          </a:pPr>
          <a:r>
            <a:rPr lang="en-US" sz="2200" dirty="0">
              <a:solidFill>
                <a:schemeClr val="bg1"/>
              </a:solidFill>
            </a:rPr>
            <a:t>The ability to create and </a:t>
          </a:r>
          <a:r>
            <a:rPr lang="en-US" sz="2200" dirty="0" smtClean="0">
              <a:solidFill>
                <a:schemeClr val="bg1"/>
              </a:solidFill>
            </a:rPr>
            <a:t>renew</a:t>
          </a:r>
          <a:r>
            <a:rPr lang="id-ID" sz="2200" dirty="0" smtClean="0">
              <a:solidFill>
                <a:schemeClr val="bg1"/>
              </a:solidFill>
            </a:rPr>
            <a:t> </a:t>
          </a:r>
          <a:endParaRPr lang="en-US" sz="2200" dirty="0">
            <a:solidFill>
              <a:schemeClr val="bg1"/>
            </a:solidFill>
          </a:endParaRPr>
        </a:p>
      </dgm:t>
    </dgm:pt>
    <dgm:pt modelId="{B135E0FA-B815-45A7-8366-F44C71F173D8}" type="parTrans" cxnId="{7EFF6265-AE0F-4BD9-B836-E067733998B8}">
      <dgm:prSet/>
      <dgm:spPr/>
      <dgm:t>
        <a:bodyPr/>
        <a:lstStyle/>
        <a:p>
          <a:endParaRPr lang="en-US" sz="1800"/>
        </a:p>
      </dgm:t>
    </dgm:pt>
    <dgm:pt modelId="{9772ADE1-F966-4DF4-8C52-85906D8ACC4B}" type="sibTrans" cxnId="{7EFF6265-AE0F-4BD9-B836-E067733998B8}">
      <dgm:prSet/>
      <dgm:spPr/>
      <dgm:t>
        <a:bodyPr/>
        <a:lstStyle/>
        <a:p>
          <a:endParaRPr lang="en-US" sz="1800"/>
        </a:p>
      </dgm:t>
    </dgm:pt>
    <dgm:pt modelId="{6C2FE97D-37AE-4AE7-98EA-79515D133EA3}">
      <dgm:prSet phldrT="[Text]" custT="1"/>
      <dgm:spPr>
        <a:solidFill>
          <a:schemeClr val="accent1"/>
        </a:solidFill>
      </dgm:spPr>
      <dgm:t>
        <a:bodyPr/>
        <a:lstStyle/>
        <a:p>
          <a:pPr>
            <a:buNone/>
          </a:pPr>
          <a:r>
            <a:rPr lang="en-US" sz="2200" dirty="0">
              <a:solidFill>
                <a:schemeClr val="bg1"/>
              </a:solidFill>
            </a:rPr>
            <a:t>The ability of information and media </a:t>
          </a:r>
          <a:r>
            <a:rPr lang="en-US" sz="2200" dirty="0" smtClean="0">
              <a:solidFill>
                <a:schemeClr val="bg1"/>
              </a:solidFill>
            </a:rPr>
            <a:t>literacy</a:t>
          </a:r>
          <a:endParaRPr lang="en-US" sz="2200" dirty="0">
            <a:solidFill>
              <a:schemeClr val="bg1"/>
            </a:solidFill>
          </a:endParaRPr>
        </a:p>
      </dgm:t>
    </dgm:pt>
    <dgm:pt modelId="{8665D8FE-A4B3-447D-A2DA-10002A78C210}" type="parTrans" cxnId="{5DB1C323-48F1-421F-9B9D-7C018E012A29}">
      <dgm:prSet/>
      <dgm:spPr/>
      <dgm:t>
        <a:bodyPr/>
        <a:lstStyle/>
        <a:p>
          <a:endParaRPr lang="en-US" sz="1800"/>
        </a:p>
      </dgm:t>
    </dgm:pt>
    <dgm:pt modelId="{F86AD538-06E3-46B6-9428-6483E655C7B9}" type="sibTrans" cxnId="{5DB1C323-48F1-421F-9B9D-7C018E012A29}">
      <dgm:prSet/>
      <dgm:spPr/>
      <dgm:t>
        <a:bodyPr/>
        <a:lstStyle/>
        <a:p>
          <a:endParaRPr lang="en-US" sz="1800"/>
        </a:p>
      </dgm:t>
    </dgm:pt>
    <dgm:pt modelId="{AA956D45-CA5E-46FC-A858-2B631BD0051A}" type="pres">
      <dgm:prSet presAssocID="{20A922CF-AFD4-4A82-82C5-033CC764BD30}" presName="linearFlow" presStyleCnt="0">
        <dgm:presLayoutVars>
          <dgm:dir/>
          <dgm:animLvl val="lvl"/>
          <dgm:resizeHandles val="exact"/>
        </dgm:presLayoutVars>
      </dgm:prSet>
      <dgm:spPr/>
      <dgm:t>
        <a:bodyPr/>
        <a:lstStyle/>
        <a:p>
          <a:endParaRPr lang="id-ID"/>
        </a:p>
      </dgm:t>
    </dgm:pt>
    <dgm:pt modelId="{9BBDBDA4-D1B4-4CDA-9C48-BF8664890081}" type="pres">
      <dgm:prSet presAssocID="{1137C3D0-443E-4F15-AF69-768A99C1C3EB}" presName="composite" presStyleCnt="0"/>
      <dgm:spPr/>
    </dgm:pt>
    <dgm:pt modelId="{46DA1963-E1D2-41F2-BCA2-4A8646E2E786}" type="pres">
      <dgm:prSet presAssocID="{1137C3D0-443E-4F15-AF69-768A99C1C3EB}" presName="parentText" presStyleLbl="alignNode1" presStyleIdx="0" presStyleCnt="6">
        <dgm:presLayoutVars>
          <dgm:chMax val="1"/>
          <dgm:bulletEnabled val="1"/>
        </dgm:presLayoutVars>
      </dgm:prSet>
      <dgm:spPr/>
      <dgm:t>
        <a:bodyPr/>
        <a:lstStyle/>
        <a:p>
          <a:endParaRPr lang="id-ID"/>
        </a:p>
      </dgm:t>
    </dgm:pt>
    <dgm:pt modelId="{4B669C8D-7470-40AC-A52D-3CE57EDAC697}" type="pres">
      <dgm:prSet presAssocID="{1137C3D0-443E-4F15-AF69-768A99C1C3EB}" presName="descendantText" presStyleLbl="alignAcc1" presStyleIdx="0" presStyleCnt="6">
        <dgm:presLayoutVars>
          <dgm:bulletEnabled val="1"/>
        </dgm:presLayoutVars>
      </dgm:prSet>
      <dgm:spPr/>
      <dgm:t>
        <a:bodyPr/>
        <a:lstStyle/>
        <a:p>
          <a:endParaRPr lang="id-ID"/>
        </a:p>
      </dgm:t>
    </dgm:pt>
    <dgm:pt modelId="{F103E7E5-C213-4F20-8890-E3A5DD6AD258}" type="pres">
      <dgm:prSet presAssocID="{D0B6E260-CAE5-4E2F-8617-9D0BA0FE8459}" presName="sp" presStyleCnt="0"/>
      <dgm:spPr/>
    </dgm:pt>
    <dgm:pt modelId="{670FF96F-39B0-44F6-8113-922D247282CD}" type="pres">
      <dgm:prSet presAssocID="{BCD65562-6B13-4059-93CE-BAEF176EE03C}" presName="composite" presStyleCnt="0"/>
      <dgm:spPr/>
    </dgm:pt>
    <dgm:pt modelId="{6BEE6EBA-4411-4375-8611-5238CC979350}" type="pres">
      <dgm:prSet presAssocID="{BCD65562-6B13-4059-93CE-BAEF176EE03C}" presName="parentText" presStyleLbl="alignNode1" presStyleIdx="1" presStyleCnt="6">
        <dgm:presLayoutVars>
          <dgm:chMax val="1"/>
          <dgm:bulletEnabled val="1"/>
        </dgm:presLayoutVars>
      </dgm:prSet>
      <dgm:spPr/>
      <dgm:t>
        <a:bodyPr/>
        <a:lstStyle/>
        <a:p>
          <a:endParaRPr lang="id-ID"/>
        </a:p>
      </dgm:t>
    </dgm:pt>
    <dgm:pt modelId="{87F7574E-6DA8-4AE2-A21E-08C4DFAAD730}" type="pres">
      <dgm:prSet presAssocID="{BCD65562-6B13-4059-93CE-BAEF176EE03C}" presName="descendantText" presStyleLbl="alignAcc1" presStyleIdx="1" presStyleCnt="6">
        <dgm:presLayoutVars>
          <dgm:bulletEnabled val="1"/>
        </dgm:presLayoutVars>
      </dgm:prSet>
      <dgm:spPr/>
      <dgm:t>
        <a:bodyPr/>
        <a:lstStyle/>
        <a:p>
          <a:endParaRPr lang="id-ID"/>
        </a:p>
      </dgm:t>
    </dgm:pt>
    <dgm:pt modelId="{0EE785B0-F990-40C9-872A-79B3F0D00527}" type="pres">
      <dgm:prSet presAssocID="{8F9DB18E-77DF-471F-8CB9-196DC8EF3037}" presName="sp" presStyleCnt="0"/>
      <dgm:spPr/>
    </dgm:pt>
    <dgm:pt modelId="{E0D2814C-6FB8-45F2-A5C0-0D0B0D26E553}" type="pres">
      <dgm:prSet presAssocID="{92FFCB08-86F8-48C9-B0D9-9D6CFB6DC546}" presName="composite" presStyleCnt="0"/>
      <dgm:spPr/>
    </dgm:pt>
    <dgm:pt modelId="{449DE4BE-5224-471A-8531-2A146849EDE4}" type="pres">
      <dgm:prSet presAssocID="{92FFCB08-86F8-48C9-B0D9-9D6CFB6DC546}" presName="parentText" presStyleLbl="alignNode1" presStyleIdx="2" presStyleCnt="6">
        <dgm:presLayoutVars>
          <dgm:chMax val="1"/>
          <dgm:bulletEnabled val="1"/>
        </dgm:presLayoutVars>
      </dgm:prSet>
      <dgm:spPr/>
      <dgm:t>
        <a:bodyPr/>
        <a:lstStyle/>
        <a:p>
          <a:endParaRPr lang="id-ID"/>
        </a:p>
      </dgm:t>
    </dgm:pt>
    <dgm:pt modelId="{5629D96A-D7A2-4A4D-9236-9A72A9C3E5C7}" type="pres">
      <dgm:prSet presAssocID="{92FFCB08-86F8-48C9-B0D9-9D6CFB6DC546}" presName="descendantText" presStyleLbl="alignAcc1" presStyleIdx="2" presStyleCnt="6">
        <dgm:presLayoutVars>
          <dgm:bulletEnabled val="1"/>
        </dgm:presLayoutVars>
      </dgm:prSet>
      <dgm:spPr/>
      <dgm:t>
        <a:bodyPr/>
        <a:lstStyle/>
        <a:p>
          <a:endParaRPr lang="id-ID"/>
        </a:p>
      </dgm:t>
    </dgm:pt>
    <dgm:pt modelId="{E0B31B7C-C7FB-4D35-8E96-DA2A53A3DB4D}" type="pres">
      <dgm:prSet presAssocID="{5942FEDF-E4BD-4686-9729-1FF86AF94C82}" presName="sp" presStyleCnt="0"/>
      <dgm:spPr/>
    </dgm:pt>
    <dgm:pt modelId="{888A23B1-8E7E-457A-BAA1-23D7CE264352}" type="pres">
      <dgm:prSet presAssocID="{1ED7F09D-BF33-4FD1-95AC-3CFDD2029D37}" presName="composite" presStyleCnt="0"/>
      <dgm:spPr/>
    </dgm:pt>
    <dgm:pt modelId="{3410F330-3F06-4D02-A166-804E7E1D049E}" type="pres">
      <dgm:prSet presAssocID="{1ED7F09D-BF33-4FD1-95AC-3CFDD2029D37}" presName="parentText" presStyleLbl="alignNode1" presStyleIdx="3" presStyleCnt="6">
        <dgm:presLayoutVars>
          <dgm:chMax val="1"/>
          <dgm:bulletEnabled val="1"/>
        </dgm:presLayoutVars>
      </dgm:prSet>
      <dgm:spPr/>
      <dgm:t>
        <a:bodyPr/>
        <a:lstStyle/>
        <a:p>
          <a:endParaRPr lang="id-ID"/>
        </a:p>
      </dgm:t>
    </dgm:pt>
    <dgm:pt modelId="{410B2441-F015-4545-8A20-5B7F23E496C8}" type="pres">
      <dgm:prSet presAssocID="{1ED7F09D-BF33-4FD1-95AC-3CFDD2029D37}" presName="descendantText" presStyleLbl="alignAcc1" presStyleIdx="3" presStyleCnt="6">
        <dgm:presLayoutVars>
          <dgm:bulletEnabled val="1"/>
        </dgm:presLayoutVars>
      </dgm:prSet>
      <dgm:spPr/>
      <dgm:t>
        <a:bodyPr/>
        <a:lstStyle/>
        <a:p>
          <a:endParaRPr lang="id-ID"/>
        </a:p>
      </dgm:t>
    </dgm:pt>
    <dgm:pt modelId="{70EA1FC3-3265-40AB-A403-E60D864203C3}" type="pres">
      <dgm:prSet presAssocID="{FC68FCD0-5B0D-4F64-BBFF-83B5F7D4BFF1}" presName="sp" presStyleCnt="0"/>
      <dgm:spPr/>
    </dgm:pt>
    <dgm:pt modelId="{816EF567-7ED1-4ECB-B565-93EAA71CD430}" type="pres">
      <dgm:prSet presAssocID="{7115B956-C4EF-448B-96F0-FA91BCD529DB}" presName="composite" presStyleCnt="0"/>
      <dgm:spPr/>
    </dgm:pt>
    <dgm:pt modelId="{82996780-6071-4880-AB22-E3E6E5D41B11}" type="pres">
      <dgm:prSet presAssocID="{7115B956-C4EF-448B-96F0-FA91BCD529DB}" presName="parentText" presStyleLbl="alignNode1" presStyleIdx="4" presStyleCnt="6">
        <dgm:presLayoutVars>
          <dgm:chMax val="1"/>
          <dgm:bulletEnabled val="1"/>
        </dgm:presLayoutVars>
      </dgm:prSet>
      <dgm:spPr/>
      <dgm:t>
        <a:bodyPr/>
        <a:lstStyle/>
        <a:p>
          <a:endParaRPr lang="id-ID"/>
        </a:p>
      </dgm:t>
    </dgm:pt>
    <dgm:pt modelId="{E6008061-C4EB-4A86-B1AC-E6B6C314EF67}" type="pres">
      <dgm:prSet presAssocID="{7115B956-C4EF-448B-96F0-FA91BCD529DB}" presName="descendantText" presStyleLbl="alignAcc1" presStyleIdx="4" presStyleCnt="6">
        <dgm:presLayoutVars>
          <dgm:bulletEnabled val="1"/>
        </dgm:presLayoutVars>
      </dgm:prSet>
      <dgm:spPr/>
      <dgm:t>
        <a:bodyPr/>
        <a:lstStyle/>
        <a:p>
          <a:endParaRPr lang="id-ID"/>
        </a:p>
      </dgm:t>
    </dgm:pt>
    <dgm:pt modelId="{38D54777-4071-41E3-A9A2-DF8ED1739557}" type="pres">
      <dgm:prSet presAssocID="{40513BDF-954F-433D-BE30-E271B91EBBBF}" presName="sp" presStyleCnt="0"/>
      <dgm:spPr/>
    </dgm:pt>
    <dgm:pt modelId="{667E04BC-392A-4C87-BAEF-B49D7CACA838}" type="pres">
      <dgm:prSet presAssocID="{45CC15EC-B810-4FE7-90BE-49765EFF7FF9}" presName="composite" presStyleCnt="0"/>
      <dgm:spPr/>
    </dgm:pt>
    <dgm:pt modelId="{128DB077-87D4-4520-99B2-7F1B572AAD77}" type="pres">
      <dgm:prSet presAssocID="{45CC15EC-B810-4FE7-90BE-49765EFF7FF9}" presName="parentText" presStyleLbl="alignNode1" presStyleIdx="5" presStyleCnt="6">
        <dgm:presLayoutVars>
          <dgm:chMax val="1"/>
          <dgm:bulletEnabled val="1"/>
        </dgm:presLayoutVars>
      </dgm:prSet>
      <dgm:spPr/>
      <dgm:t>
        <a:bodyPr/>
        <a:lstStyle/>
        <a:p>
          <a:endParaRPr lang="id-ID"/>
        </a:p>
      </dgm:t>
    </dgm:pt>
    <dgm:pt modelId="{BA70B51C-7379-4B3F-ADCE-DACAB9EF82E3}" type="pres">
      <dgm:prSet presAssocID="{45CC15EC-B810-4FE7-90BE-49765EFF7FF9}" presName="descendantText" presStyleLbl="alignAcc1" presStyleIdx="5" presStyleCnt="6">
        <dgm:presLayoutVars>
          <dgm:bulletEnabled val="1"/>
        </dgm:presLayoutVars>
      </dgm:prSet>
      <dgm:spPr/>
      <dgm:t>
        <a:bodyPr/>
        <a:lstStyle/>
        <a:p>
          <a:endParaRPr lang="id-ID"/>
        </a:p>
      </dgm:t>
    </dgm:pt>
  </dgm:ptLst>
  <dgm:cxnLst>
    <dgm:cxn modelId="{7CD9B4FD-8152-45E5-A013-94B633B2B9D0}" type="presOf" srcId="{BCD65562-6B13-4059-93CE-BAEF176EE03C}" destId="{6BEE6EBA-4411-4375-8611-5238CC979350}" srcOrd="0" destOrd="0" presId="urn:microsoft.com/office/officeart/2005/8/layout/chevron2"/>
    <dgm:cxn modelId="{5DB1C323-48F1-421F-9B9D-7C018E012A29}" srcId="{45CC15EC-B810-4FE7-90BE-49765EFF7FF9}" destId="{6C2FE97D-37AE-4AE7-98EA-79515D133EA3}" srcOrd="0" destOrd="0" parTransId="{8665D8FE-A4B3-447D-A2DA-10002A78C210}" sibTransId="{F86AD538-06E3-46B6-9428-6483E655C7B9}"/>
    <dgm:cxn modelId="{273A8204-B108-47AA-87B7-78FA5BD5E22C}" type="presOf" srcId="{45CC15EC-B810-4FE7-90BE-49765EFF7FF9}" destId="{128DB077-87D4-4520-99B2-7F1B572AAD77}" srcOrd="0" destOrd="0" presId="urn:microsoft.com/office/officeart/2005/8/layout/chevron2"/>
    <dgm:cxn modelId="{D020CEDB-C154-466F-B0BE-3B1B8C5AC63F}" srcId="{20A922CF-AFD4-4A82-82C5-033CC764BD30}" destId="{1ED7F09D-BF33-4FD1-95AC-3CFDD2029D37}" srcOrd="3" destOrd="0" parTransId="{23C08414-ABDE-4C3E-8B6E-F98DDE0867F8}" sibTransId="{FC68FCD0-5B0D-4F64-BBFF-83B5F7D4BFF1}"/>
    <dgm:cxn modelId="{F5F60AFC-9A64-483B-BF54-758F7AFAC599}" srcId="{20A922CF-AFD4-4A82-82C5-033CC764BD30}" destId="{45CC15EC-B810-4FE7-90BE-49765EFF7FF9}" srcOrd="5" destOrd="0" parTransId="{125719DB-32CC-4BC3-9653-8CAB474C30A9}" sibTransId="{D6A13E4E-BC8E-4115-9E8F-10AA2639263E}"/>
    <dgm:cxn modelId="{375AEBDC-E6E2-4016-8BC5-786989E9C46E}" type="presOf" srcId="{0DCB28BF-F15B-4D5A-A818-49CB59A739BD}" destId="{410B2441-F015-4545-8A20-5B7F23E496C8}" srcOrd="0" destOrd="0" presId="urn:microsoft.com/office/officeart/2005/8/layout/chevron2"/>
    <dgm:cxn modelId="{909F65BB-7660-4349-A55D-72B49B015029}" srcId="{1ED7F09D-BF33-4FD1-95AC-3CFDD2029D37}" destId="{0DCB28BF-F15B-4D5A-A818-49CB59A739BD}" srcOrd="0" destOrd="0" parTransId="{C283FB85-0798-4A41-ACFA-BAD9FE8D3417}" sibTransId="{0411CA92-B4CB-4E21-A4A0-4329C544C644}"/>
    <dgm:cxn modelId="{3403D841-AF55-4BD4-9082-4FC256BDC1E3}" srcId="{20A922CF-AFD4-4A82-82C5-033CC764BD30}" destId="{1137C3D0-443E-4F15-AF69-768A99C1C3EB}" srcOrd="0" destOrd="0" parTransId="{5F203A09-A7F6-4728-A0D5-64AA8E2B35EC}" sibTransId="{D0B6E260-CAE5-4E2F-8617-9D0BA0FE8459}"/>
    <dgm:cxn modelId="{521A0C4D-0A48-4AC6-B7BF-4E639E04C11F}" type="presOf" srcId="{1137C3D0-443E-4F15-AF69-768A99C1C3EB}" destId="{46DA1963-E1D2-41F2-BCA2-4A8646E2E786}" srcOrd="0" destOrd="0" presId="urn:microsoft.com/office/officeart/2005/8/layout/chevron2"/>
    <dgm:cxn modelId="{7EFF6265-AE0F-4BD9-B836-E067733998B8}" srcId="{92FFCB08-86F8-48C9-B0D9-9D6CFB6DC546}" destId="{23DAA76E-1CB2-4173-B066-2C74256C22C2}" srcOrd="0" destOrd="0" parTransId="{B135E0FA-B815-45A7-8366-F44C71F173D8}" sibTransId="{9772ADE1-F966-4DF4-8C52-85906D8ACC4B}"/>
    <dgm:cxn modelId="{01B45883-A935-4F71-AE61-DAAA490194AC}" type="presOf" srcId="{6C2FE97D-37AE-4AE7-98EA-79515D133EA3}" destId="{BA70B51C-7379-4B3F-ADCE-DACAB9EF82E3}" srcOrd="0" destOrd="0" presId="urn:microsoft.com/office/officeart/2005/8/layout/chevron2"/>
    <dgm:cxn modelId="{51E6D14F-82BE-478C-87E2-822830ABE32C}" srcId="{BCD65562-6B13-4059-93CE-BAEF176EE03C}" destId="{F93A73C3-D6CB-4E06-BF2E-8A178676B36E}" srcOrd="0" destOrd="0" parTransId="{EC56F66D-DD9C-426C-BF40-EC70E949C2C0}" sibTransId="{2F248B5B-6A97-4CF0-AD6F-50F88049C044}"/>
    <dgm:cxn modelId="{6A7E2F9E-B95B-4C8B-BCD8-80C19B49A1A4}" type="presOf" srcId="{4DEB1E8F-4B75-4C6E-ABA7-0455F11BE192}" destId="{E6008061-C4EB-4A86-B1AC-E6B6C314EF67}" srcOrd="0" destOrd="0" presId="urn:microsoft.com/office/officeart/2005/8/layout/chevron2"/>
    <dgm:cxn modelId="{BABC9BCB-B5A6-4550-A4EC-C1F2A8F720E1}" srcId="{20A922CF-AFD4-4A82-82C5-033CC764BD30}" destId="{BCD65562-6B13-4059-93CE-BAEF176EE03C}" srcOrd="1" destOrd="0" parTransId="{452EC000-61E1-44D6-83F2-765BA7136C8C}" sibTransId="{8F9DB18E-77DF-471F-8CB9-196DC8EF3037}"/>
    <dgm:cxn modelId="{1DC9BB11-08DC-4746-AA12-1FCCAEE064AE}" type="presOf" srcId="{23DAA76E-1CB2-4173-B066-2C74256C22C2}" destId="{5629D96A-D7A2-4A4D-9236-9A72A9C3E5C7}" srcOrd="0" destOrd="0" presId="urn:microsoft.com/office/officeart/2005/8/layout/chevron2"/>
    <dgm:cxn modelId="{C5804D32-BE6C-419B-99EE-A56CCBC247D5}" type="presOf" srcId="{2506EE95-2E01-4205-B061-D5B2D46A796D}" destId="{4B669C8D-7470-40AC-A52D-3CE57EDAC697}" srcOrd="0" destOrd="0" presId="urn:microsoft.com/office/officeart/2005/8/layout/chevron2"/>
    <dgm:cxn modelId="{14868819-125F-40EF-90EC-D5E49229570F}" srcId="{20A922CF-AFD4-4A82-82C5-033CC764BD30}" destId="{7115B956-C4EF-448B-96F0-FA91BCD529DB}" srcOrd="4" destOrd="0" parTransId="{AA0B29EE-775D-4B40-B752-9751C793297A}" sibTransId="{40513BDF-954F-433D-BE30-E271B91EBBBF}"/>
    <dgm:cxn modelId="{7B0129EF-141E-4FA4-B113-7A2175317814}" type="presOf" srcId="{20A922CF-AFD4-4A82-82C5-033CC764BD30}" destId="{AA956D45-CA5E-46FC-A858-2B631BD0051A}" srcOrd="0" destOrd="0" presId="urn:microsoft.com/office/officeart/2005/8/layout/chevron2"/>
    <dgm:cxn modelId="{D59A21E6-D475-4EED-831C-01BF7CA4E043}" srcId="{1137C3D0-443E-4F15-AF69-768A99C1C3EB}" destId="{2506EE95-2E01-4205-B061-D5B2D46A796D}" srcOrd="0" destOrd="0" parTransId="{EFAC8878-2386-481E-94C7-31A952D74824}" sibTransId="{CEF7A06C-21D5-4D48-AA22-F75A15D1E02D}"/>
    <dgm:cxn modelId="{53BA5C1B-B68A-46AD-B635-D0679AAEB094}" type="presOf" srcId="{7115B956-C4EF-448B-96F0-FA91BCD529DB}" destId="{82996780-6071-4880-AB22-E3E6E5D41B11}" srcOrd="0" destOrd="0" presId="urn:microsoft.com/office/officeart/2005/8/layout/chevron2"/>
    <dgm:cxn modelId="{9891F288-13EF-4606-983B-9DBDF929FAE0}" type="presOf" srcId="{92FFCB08-86F8-48C9-B0D9-9D6CFB6DC546}" destId="{449DE4BE-5224-471A-8531-2A146849EDE4}" srcOrd="0" destOrd="0" presId="urn:microsoft.com/office/officeart/2005/8/layout/chevron2"/>
    <dgm:cxn modelId="{5B3E45DA-F3E5-41DF-99A2-2AF3279C9BAF}" type="presOf" srcId="{F93A73C3-D6CB-4E06-BF2E-8A178676B36E}" destId="{87F7574E-6DA8-4AE2-A21E-08C4DFAAD730}" srcOrd="0" destOrd="0" presId="urn:microsoft.com/office/officeart/2005/8/layout/chevron2"/>
    <dgm:cxn modelId="{749EA568-2D5F-4890-8AD5-43C48DA4A37F}" srcId="{20A922CF-AFD4-4A82-82C5-033CC764BD30}" destId="{92FFCB08-86F8-48C9-B0D9-9D6CFB6DC546}" srcOrd="2" destOrd="0" parTransId="{01AAD040-6D16-4E1B-9447-6EC74F136022}" sibTransId="{5942FEDF-E4BD-4686-9729-1FF86AF94C82}"/>
    <dgm:cxn modelId="{A479FA61-7795-4E62-ABB7-97309A1E2FDE}" type="presOf" srcId="{1ED7F09D-BF33-4FD1-95AC-3CFDD2029D37}" destId="{3410F330-3F06-4D02-A166-804E7E1D049E}" srcOrd="0" destOrd="0" presId="urn:microsoft.com/office/officeart/2005/8/layout/chevron2"/>
    <dgm:cxn modelId="{40321A36-E58F-4DF6-90F0-D542C86B2585}" srcId="{7115B956-C4EF-448B-96F0-FA91BCD529DB}" destId="{4DEB1E8F-4B75-4C6E-ABA7-0455F11BE192}" srcOrd="0" destOrd="0" parTransId="{EE2ED201-2256-436D-8E71-2A611CF5CA92}" sibTransId="{E099E951-C9F3-4E83-A06D-EAC4EA18E232}"/>
    <dgm:cxn modelId="{4D8625FA-AE60-42E2-8861-9F70FB1C1642}" type="presParOf" srcId="{AA956D45-CA5E-46FC-A858-2B631BD0051A}" destId="{9BBDBDA4-D1B4-4CDA-9C48-BF8664890081}" srcOrd="0" destOrd="0" presId="urn:microsoft.com/office/officeart/2005/8/layout/chevron2"/>
    <dgm:cxn modelId="{78507FED-BAC8-4022-8579-E668C97A0FA1}" type="presParOf" srcId="{9BBDBDA4-D1B4-4CDA-9C48-BF8664890081}" destId="{46DA1963-E1D2-41F2-BCA2-4A8646E2E786}" srcOrd="0" destOrd="0" presId="urn:microsoft.com/office/officeart/2005/8/layout/chevron2"/>
    <dgm:cxn modelId="{A8DDBF5B-E0A0-4FA0-B91F-738C49AAFEB5}" type="presParOf" srcId="{9BBDBDA4-D1B4-4CDA-9C48-BF8664890081}" destId="{4B669C8D-7470-40AC-A52D-3CE57EDAC697}" srcOrd="1" destOrd="0" presId="urn:microsoft.com/office/officeart/2005/8/layout/chevron2"/>
    <dgm:cxn modelId="{B2DAEC4E-4BBE-45D1-AD43-B95DCD27F4FA}" type="presParOf" srcId="{AA956D45-CA5E-46FC-A858-2B631BD0051A}" destId="{F103E7E5-C213-4F20-8890-E3A5DD6AD258}" srcOrd="1" destOrd="0" presId="urn:microsoft.com/office/officeart/2005/8/layout/chevron2"/>
    <dgm:cxn modelId="{FC707E34-9D60-44D7-8EA8-957FBCC72795}" type="presParOf" srcId="{AA956D45-CA5E-46FC-A858-2B631BD0051A}" destId="{670FF96F-39B0-44F6-8113-922D247282CD}" srcOrd="2" destOrd="0" presId="urn:microsoft.com/office/officeart/2005/8/layout/chevron2"/>
    <dgm:cxn modelId="{292DAA93-B62F-41CF-8F84-8A85D7E1914C}" type="presParOf" srcId="{670FF96F-39B0-44F6-8113-922D247282CD}" destId="{6BEE6EBA-4411-4375-8611-5238CC979350}" srcOrd="0" destOrd="0" presId="urn:microsoft.com/office/officeart/2005/8/layout/chevron2"/>
    <dgm:cxn modelId="{4D87EC68-4CC6-4EA9-9F91-0260CB012F99}" type="presParOf" srcId="{670FF96F-39B0-44F6-8113-922D247282CD}" destId="{87F7574E-6DA8-4AE2-A21E-08C4DFAAD730}" srcOrd="1" destOrd="0" presId="urn:microsoft.com/office/officeart/2005/8/layout/chevron2"/>
    <dgm:cxn modelId="{5258F8DB-BD77-4C3A-A980-7A22DAE3F682}" type="presParOf" srcId="{AA956D45-CA5E-46FC-A858-2B631BD0051A}" destId="{0EE785B0-F990-40C9-872A-79B3F0D00527}" srcOrd="3" destOrd="0" presId="urn:microsoft.com/office/officeart/2005/8/layout/chevron2"/>
    <dgm:cxn modelId="{6A26DF0C-C1CD-41AB-8D76-5F94942696DC}" type="presParOf" srcId="{AA956D45-CA5E-46FC-A858-2B631BD0051A}" destId="{E0D2814C-6FB8-45F2-A5C0-0D0B0D26E553}" srcOrd="4" destOrd="0" presId="urn:microsoft.com/office/officeart/2005/8/layout/chevron2"/>
    <dgm:cxn modelId="{427EE7CF-E663-4202-AB84-C2EA2C706EE2}" type="presParOf" srcId="{E0D2814C-6FB8-45F2-A5C0-0D0B0D26E553}" destId="{449DE4BE-5224-471A-8531-2A146849EDE4}" srcOrd="0" destOrd="0" presId="urn:microsoft.com/office/officeart/2005/8/layout/chevron2"/>
    <dgm:cxn modelId="{118605F1-351D-4E14-B2B8-3AFD2B2416FC}" type="presParOf" srcId="{E0D2814C-6FB8-45F2-A5C0-0D0B0D26E553}" destId="{5629D96A-D7A2-4A4D-9236-9A72A9C3E5C7}" srcOrd="1" destOrd="0" presId="urn:microsoft.com/office/officeart/2005/8/layout/chevron2"/>
    <dgm:cxn modelId="{BAE5CCBD-BBF4-4851-9E52-3B3AC3F0C6EF}" type="presParOf" srcId="{AA956D45-CA5E-46FC-A858-2B631BD0051A}" destId="{E0B31B7C-C7FB-4D35-8E96-DA2A53A3DB4D}" srcOrd="5" destOrd="0" presId="urn:microsoft.com/office/officeart/2005/8/layout/chevron2"/>
    <dgm:cxn modelId="{17C59776-AC8C-4762-B375-C9F8CB99BFFC}" type="presParOf" srcId="{AA956D45-CA5E-46FC-A858-2B631BD0051A}" destId="{888A23B1-8E7E-457A-BAA1-23D7CE264352}" srcOrd="6" destOrd="0" presId="urn:microsoft.com/office/officeart/2005/8/layout/chevron2"/>
    <dgm:cxn modelId="{F736311F-C09C-4B59-9371-E1C328CE22D4}" type="presParOf" srcId="{888A23B1-8E7E-457A-BAA1-23D7CE264352}" destId="{3410F330-3F06-4D02-A166-804E7E1D049E}" srcOrd="0" destOrd="0" presId="urn:microsoft.com/office/officeart/2005/8/layout/chevron2"/>
    <dgm:cxn modelId="{2689A094-18A1-4DEB-9473-4504EC7D209B}" type="presParOf" srcId="{888A23B1-8E7E-457A-BAA1-23D7CE264352}" destId="{410B2441-F015-4545-8A20-5B7F23E496C8}" srcOrd="1" destOrd="0" presId="urn:microsoft.com/office/officeart/2005/8/layout/chevron2"/>
    <dgm:cxn modelId="{F1881DAB-8517-4A63-A4FD-412FE574F97A}" type="presParOf" srcId="{AA956D45-CA5E-46FC-A858-2B631BD0051A}" destId="{70EA1FC3-3265-40AB-A403-E60D864203C3}" srcOrd="7" destOrd="0" presId="urn:microsoft.com/office/officeart/2005/8/layout/chevron2"/>
    <dgm:cxn modelId="{504D33A6-C861-464D-BE50-BDD5194FC811}" type="presParOf" srcId="{AA956D45-CA5E-46FC-A858-2B631BD0051A}" destId="{816EF567-7ED1-4ECB-B565-93EAA71CD430}" srcOrd="8" destOrd="0" presId="urn:microsoft.com/office/officeart/2005/8/layout/chevron2"/>
    <dgm:cxn modelId="{98928ED0-8516-49F8-99D9-6EB518C0F528}" type="presParOf" srcId="{816EF567-7ED1-4ECB-B565-93EAA71CD430}" destId="{82996780-6071-4880-AB22-E3E6E5D41B11}" srcOrd="0" destOrd="0" presId="urn:microsoft.com/office/officeart/2005/8/layout/chevron2"/>
    <dgm:cxn modelId="{40835D54-BFEC-4B4B-AE97-F6165C8022CF}" type="presParOf" srcId="{816EF567-7ED1-4ECB-B565-93EAA71CD430}" destId="{E6008061-C4EB-4A86-B1AC-E6B6C314EF67}" srcOrd="1" destOrd="0" presId="urn:microsoft.com/office/officeart/2005/8/layout/chevron2"/>
    <dgm:cxn modelId="{0C24CDE2-1262-452F-B2B0-5877143C4EAA}" type="presParOf" srcId="{AA956D45-CA5E-46FC-A858-2B631BD0051A}" destId="{38D54777-4071-41E3-A9A2-DF8ED1739557}" srcOrd="9" destOrd="0" presId="urn:microsoft.com/office/officeart/2005/8/layout/chevron2"/>
    <dgm:cxn modelId="{FD200813-F12F-4BB5-9C15-90C358EBCA7E}" type="presParOf" srcId="{AA956D45-CA5E-46FC-A858-2B631BD0051A}" destId="{667E04BC-392A-4C87-BAEF-B49D7CACA838}" srcOrd="10" destOrd="0" presId="urn:microsoft.com/office/officeart/2005/8/layout/chevron2"/>
    <dgm:cxn modelId="{29268F38-A7E0-4212-99F0-F34D5FAAD55D}" type="presParOf" srcId="{667E04BC-392A-4C87-BAEF-B49D7CACA838}" destId="{128DB077-87D4-4520-99B2-7F1B572AAD77}" srcOrd="0" destOrd="0" presId="urn:microsoft.com/office/officeart/2005/8/layout/chevron2"/>
    <dgm:cxn modelId="{0ACB5554-D4EB-4C39-8F4C-22F392EF6D15}" type="presParOf" srcId="{667E04BC-392A-4C87-BAEF-B49D7CACA838}" destId="{BA70B51C-7379-4B3F-ADCE-DACAB9EF82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60EBD-FEEC-4506-AFF0-30F50BD9383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F740266-483B-42D8-A002-023F61F215E1}">
      <dgm:prSet phldrT="[Text]" custT="1"/>
      <dgm:spPr>
        <a:solidFill>
          <a:srgbClr val="7030A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1344" tIns="71120" rIns="71120" bIns="71120" numCol="1" spcCol="1270" anchor="ctr" anchorCtr="0"/>
        <a:lstStyle/>
        <a:p>
          <a:pPr marL="0" lvl="0" indent="0" algn="ctr" defTabSz="1244600">
            <a:lnSpc>
              <a:spcPct val="90000"/>
            </a:lnSpc>
            <a:spcBef>
              <a:spcPct val="0"/>
            </a:spcBef>
            <a:spcAft>
              <a:spcPct val="35000"/>
            </a:spcAft>
            <a:buFont typeface="+mj-lt"/>
            <a:buNone/>
          </a:pPr>
          <a:r>
            <a:rPr lang="en-US" sz="2800" kern="1200" dirty="0">
              <a:solidFill>
                <a:prstClr val="white"/>
              </a:solidFill>
              <a:latin typeface="Calibri"/>
              <a:ea typeface="+mn-ea"/>
              <a:cs typeface="+mn-cs"/>
            </a:rPr>
            <a:t>Mandatory Courses</a:t>
          </a:r>
        </a:p>
      </dgm:t>
    </dgm:pt>
    <dgm:pt modelId="{97964B86-0F00-4BA2-AB47-FB1A6A8DA2C8}" type="parTrans" cxnId="{D3B9C640-B46B-4AF2-9751-F2308D83A289}">
      <dgm:prSet/>
      <dgm:spPr/>
      <dgm:t>
        <a:bodyPr/>
        <a:lstStyle/>
        <a:p>
          <a:endParaRPr lang="en-US"/>
        </a:p>
      </dgm:t>
    </dgm:pt>
    <dgm:pt modelId="{47926A7D-A5F9-4EF9-A199-41780A4E8C16}" type="sibTrans" cxnId="{D3B9C640-B46B-4AF2-9751-F2308D83A289}">
      <dgm:prSet/>
      <dgm:spPr/>
      <dgm:t>
        <a:bodyPr/>
        <a:lstStyle/>
        <a:p>
          <a:endParaRPr lang="en-US"/>
        </a:p>
      </dgm:t>
    </dgm:pt>
    <dgm:pt modelId="{12EF4C47-16C9-4C1E-9DD5-84E0AA1E55BB}">
      <dgm:prSet phldrT="[Text]" custT="1"/>
      <dgm:spPr>
        <a:solidFill>
          <a:srgbClr val="7030A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1344" tIns="71120" rIns="71120" bIns="71120" numCol="1" spcCol="1270" anchor="ctr" anchorCtr="0"/>
        <a:lstStyle/>
        <a:p>
          <a:pPr marL="0" lvl="0" indent="0" algn="ctr" defTabSz="1244600">
            <a:lnSpc>
              <a:spcPct val="90000"/>
            </a:lnSpc>
            <a:spcBef>
              <a:spcPct val="0"/>
            </a:spcBef>
            <a:spcAft>
              <a:spcPct val="35000"/>
            </a:spcAft>
            <a:buFont typeface="+mj-lt"/>
            <a:buNone/>
          </a:pPr>
          <a:r>
            <a:rPr lang="en-US" sz="2800" kern="1200" dirty="0">
              <a:solidFill>
                <a:prstClr val="white"/>
              </a:solidFill>
              <a:latin typeface="Calibri"/>
              <a:ea typeface="+mn-ea"/>
              <a:cs typeface="+mn-cs"/>
            </a:rPr>
            <a:t>Student-centered</a:t>
          </a:r>
        </a:p>
      </dgm:t>
    </dgm:pt>
    <dgm:pt modelId="{59C7CE3D-DA43-48C3-9F83-9EFCCD8BF3C1}" type="parTrans" cxnId="{2DBD0129-5A62-4350-8B7A-DB6026E1890A}">
      <dgm:prSet/>
      <dgm:spPr/>
      <dgm:t>
        <a:bodyPr/>
        <a:lstStyle/>
        <a:p>
          <a:endParaRPr lang="en-US"/>
        </a:p>
      </dgm:t>
    </dgm:pt>
    <dgm:pt modelId="{F728A302-2ABB-440D-9140-2134305EA742}" type="sibTrans" cxnId="{2DBD0129-5A62-4350-8B7A-DB6026E1890A}">
      <dgm:prSet/>
      <dgm:spPr/>
      <dgm:t>
        <a:bodyPr/>
        <a:lstStyle/>
        <a:p>
          <a:endParaRPr lang="en-US"/>
        </a:p>
      </dgm:t>
    </dgm:pt>
    <dgm:pt modelId="{2308004C-357D-4940-9B30-30B4356E9CC8}">
      <dgm:prSet phldrT="[Text]" custT="1"/>
      <dgm:spPr/>
      <dgm:t>
        <a:bodyPr/>
        <a:lstStyle/>
        <a:p>
          <a:pPr algn="ctr">
            <a:buFont typeface="+mj-lt"/>
            <a:buNone/>
          </a:pPr>
          <a:r>
            <a:rPr lang="en-US" sz="2800" dirty="0"/>
            <a:t>Assessment accountability</a:t>
          </a:r>
        </a:p>
      </dgm:t>
    </dgm:pt>
    <dgm:pt modelId="{4929B014-E36C-4BF5-944C-44EF9F1E8DF8}" type="parTrans" cxnId="{6A9AE154-21B7-4DCA-AFE8-D63FF224D8D1}">
      <dgm:prSet/>
      <dgm:spPr/>
      <dgm:t>
        <a:bodyPr/>
        <a:lstStyle/>
        <a:p>
          <a:endParaRPr lang="en-US"/>
        </a:p>
      </dgm:t>
    </dgm:pt>
    <dgm:pt modelId="{D663D630-EFE7-4677-B037-E54521ADA422}" type="sibTrans" cxnId="{6A9AE154-21B7-4DCA-AFE8-D63FF224D8D1}">
      <dgm:prSet/>
      <dgm:spPr/>
      <dgm:t>
        <a:bodyPr/>
        <a:lstStyle/>
        <a:p>
          <a:endParaRPr lang="en-US"/>
        </a:p>
      </dgm:t>
    </dgm:pt>
    <dgm:pt modelId="{0B3D25B9-A25E-46F1-A4DD-F8145BF7F615}">
      <dgm:prSet custT="1"/>
      <dgm:spPr>
        <a:solidFill>
          <a:srgbClr val="7030A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1344" tIns="71120" rIns="71120" bIns="71120" numCol="1" spcCol="1270" anchor="ctr" anchorCtr="0"/>
        <a:lstStyle/>
        <a:p>
          <a:pPr marL="0" lvl="0" indent="0" algn="ctr" defTabSz="1244600">
            <a:lnSpc>
              <a:spcPct val="90000"/>
            </a:lnSpc>
            <a:spcBef>
              <a:spcPct val="0"/>
            </a:spcBef>
            <a:spcAft>
              <a:spcPct val="35000"/>
            </a:spcAft>
            <a:buFont typeface="+mj-lt"/>
            <a:buNone/>
          </a:pPr>
          <a:r>
            <a:rPr lang="en-US" sz="2800" kern="1200" dirty="0">
              <a:solidFill>
                <a:prstClr val="white"/>
              </a:solidFill>
              <a:latin typeface="Calibri"/>
              <a:ea typeface="+mn-ea"/>
              <a:cs typeface="+mn-cs"/>
            </a:rPr>
            <a:t>Diploma Supplement </a:t>
          </a:r>
        </a:p>
      </dgm:t>
    </dgm:pt>
    <dgm:pt modelId="{23E7EA63-315D-4C37-A13B-1BD64BBF85E4}" type="parTrans" cxnId="{A05E6F3F-474D-4A32-972A-E1DB75D9967A}">
      <dgm:prSet/>
      <dgm:spPr/>
      <dgm:t>
        <a:bodyPr/>
        <a:lstStyle/>
        <a:p>
          <a:endParaRPr lang="en-US"/>
        </a:p>
      </dgm:t>
    </dgm:pt>
    <dgm:pt modelId="{0FA3E6D4-70DB-478B-A1F6-075B6FCF73F3}" type="sibTrans" cxnId="{A05E6F3F-474D-4A32-972A-E1DB75D9967A}">
      <dgm:prSet/>
      <dgm:spPr/>
      <dgm:t>
        <a:bodyPr/>
        <a:lstStyle/>
        <a:p>
          <a:endParaRPr lang="en-US"/>
        </a:p>
      </dgm:t>
    </dgm:pt>
    <dgm:pt modelId="{D81A6379-DF64-4469-99A7-666C42FC7096}" type="pres">
      <dgm:prSet presAssocID="{72F60EBD-FEEC-4506-AFF0-30F50BD93839}" presName="Name0" presStyleCnt="0">
        <dgm:presLayoutVars>
          <dgm:chMax val="7"/>
          <dgm:chPref val="7"/>
          <dgm:dir/>
        </dgm:presLayoutVars>
      </dgm:prSet>
      <dgm:spPr/>
      <dgm:t>
        <a:bodyPr/>
        <a:lstStyle/>
        <a:p>
          <a:endParaRPr lang="id-ID"/>
        </a:p>
      </dgm:t>
    </dgm:pt>
    <dgm:pt modelId="{59058BB2-11A7-4B99-A40F-A131DFA5340D}" type="pres">
      <dgm:prSet presAssocID="{72F60EBD-FEEC-4506-AFF0-30F50BD93839}" presName="Name1" presStyleCnt="0"/>
      <dgm:spPr/>
    </dgm:pt>
    <dgm:pt modelId="{B41D90FF-4792-4CF9-9E54-EF899C0D5197}" type="pres">
      <dgm:prSet presAssocID="{72F60EBD-FEEC-4506-AFF0-30F50BD93839}" presName="cycle" presStyleCnt="0"/>
      <dgm:spPr/>
    </dgm:pt>
    <dgm:pt modelId="{45CA10A4-0CE9-4076-AA98-B2295DD3A3F5}" type="pres">
      <dgm:prSet presAssocID="{72F60EBD-FEEC-4506-AFF0-30F50BD93839}" presName="srcNode" presStyleLbl="node1" presStyleIdx="0" presStyleCnt="4"/>
      <dgm:spPr/>
    </dgm:pt>
    <dgm:pt modelId="{68ED9B78-9821-4516-BC8F-57D21F42167E}" type="pres">
      <dgm:prSet presAssocID="{72F60EBD-FEEC-4506-AFF0-30F50BD93839}" presName="conn" presStyleLbl="parChTrans1D2" presStyleIdx="0" presStyleCnt="1"/>
      <dgm:spPr/>
      <dgm:t>
        <a:bodyPr/>
        <a:lstStyle/>
        <a:p>
          <a:endParaRPr lang="id-ID"/>
        </a:p>
      </dgm:t>
    </dgm:pt>
    <dgm:pt modelId="{A358C127-44ED-44B8-9C22-1DA19B5A3C92}" type="pres">
      <dgm:prSet presAssocID="{72F60EBD-FEEC-4506-AFF0-30F50BD93839}" presName="extraNode" presStyleLbl="node1" presStyleIdx="0" presStyleCnt="4"/>
      <dgm:spPr/>
    </dgm:pt>
    <dgm:pt modelId="{5DE102FB-2047-41C1-BD66-11362D7C4B21}" type="pres">
      <dgm:prSet presAssocID="{72F60EBD-FEEC-4506-AFF0-30F50BD93839}" presName="dstNode" presStyleLbl="node1" presStyleIdx="0" presStyleCnt="4"/>
      <dgm:spPr/>
    </dgm:pt>
    <dgm:pt modelId="{6E344439-29AD-4C29-ACB3-F9937C63BA19}" type="pres">
      <dgm:prSet presAssocID="{EF740266-483B-42D8-A002-023F61F215E1}" presName="text_1" presStyleLbl="node1" presStyleIdx="0" presStyleCnt="4">
        <dgm:presLayoutVars>
          <dgm:bulletEnabled val="1"/>
        </dgm:presLayoutVars>
      </dgm:prSet>
      <dgm:spPr>
        <a:xfrm>
          <a:off x="492024" y="334530"/>
          <a:ext cx="4929888" cy="669409"/>
        </a:xfrm>
        <a:prstGeom prst="rect">
          <a:avLst/>
        </a:prstGeom>
      </dgm:spPr>
      <dgm:t>
        <a:bodyPr/>
        <a:lstStyle/>
        <a:p>
          <a:endParaRPr lang="id-ID"/>
        </a:p>
      </dgm:t>
    </dgm:pt>
    <dgm:pt modelId="{2C55838B-BDF6-4574-86E2-8798EC5F2F83}" type="pres">
      <dgm:prSet presAssocID="{EF740266-483B-42D8-A002-023F61F215E1}" presName="accent_1" presStyleCnt="0"/>
      <dgm:spPr/>
    </dgm:pt>
    <dgm:pt modelId="{5A77C2CF-0212-4B7E-88A5-DB4744CF26E2}" type="pres">
      <dgm:prSet presAssocID="{EF740266-483B-42D8-A002-023F61F215E1}" presName="accentRepeatNode" presStyleLbl="solidFgAcc1" presStyleIdx="0" presStyleCnt="4"/>
      <dgm:spPr/>
    </dgm:pt>
    <dgm:pt modelId="{A58F08D7-20E9-4BF3-A387-AA2B35C8C6E8}" type="pres">
      <dgm:prSet presAssocID="{12EF4C47-16C9-4C1E-9DD5-84E0AA1E55BB}" presName="text_2" presStyleLbl="node1" presStyleIdx="1" presStyleCnt="4">
        <dgm:presLayoutVars>
          <dgm:bulletEnabled val="1"/>
        </dgm:presLayoutVars>
      </dgm:prSet>
      <dgm:spPr>
        <a:xfrm>
          <a:off x="875812" y="1338819"/>
          <a:ext cx="4546100" cy="669409"/>
        </a:xfrm>
        <a:prstGeom prst="rect">
          <a:avLst/>
        </a:prstGeom>
      </dgm:spPr>
      <dgm:t>
        <a:bodyPr/>
        <a:lstStyle/>
        <a:p>
          <a:endParaRPr lang="id-ID"/>
        </a:p>
      </dgm:t>
    </dgm:pt>
    <dgm:pt modelId="{A0AC6B8A-4FE2-4390-B3A3-1609CF6554EC}" type="pres">
      <dgm:prSet presAssocID="{12EF4C47-16C9-4C1E-9DD5-84E0AA1E55BB}" presName="accent_2" presStyleCnt="0"/>
      <dgm:spPr/>
    </dgm:pt>
    <dgm:pt modelId="{B066A0A3-73B7-4ECB-8487-658B8274A175}" type="pres">
      <dgm:prSet presAssocID="{12EF4C47-16C9-4C1E-9DD5-84E0AA1E55BB}" presName="accentRepeatNode" presStyleLbl="solidFgAcc1" presStyleIdx="1" presStyleCnt="4"/>
      <dgm:spPr/>
    </dgm:pt>
    <dgm:pt modelId="{ABD22A47-C897-4474-B98B-2817A58C92FB}" type="pres">
      <dgm:prSet presAssocID="{2308004C-357D-4940-9B30-30B4356E9CC8}" presName="text_3" presStyleLbl="node1" presStyleIdx="2" presStyleCnt="4">
        <dgm:presLayoutVars>
          <dgm:bulletEnabled val="1"/>
        </dgm:presLayoutVars>
      </dgm:prSet>
      <dgm:spPr/>
      <dgm:t>
        <a:bodyPr/>
        <a:lstStyle/>
        <a:p>
          <a:endParaRPr lang="id-ID"/>
        </a:p>
      </dgm:t>
    </dgm:pt>
    <dgm:pt modelId="{A3E72729-DD02-4751-8F3F-BBB40253D6E0}" type="pres">
      <dgm:prSet presAssocID="{2308004C-357D-4940-9B30-30B4356E9CC8}" presName="accent_3" presStyleCnt="0"/>
      <dgm:spPr/>
    </dgm:pt>
    <dgm:pt modelId="{89843C5E-E988-48E5-AFC8-8A94B479F62E}" type="pres">
      <dgm:prSet presAssocID="{2308004C-357D-4940-9B30-30B4356E9CC8}" presName="accentRepeatNode" presStyleLbl="solidFgAcc1" presStyleIdx="2" presStyleCnt="4"/>
      <dgm:spPr/>
    </dgm:pt>
    <dgm:pt modelId="{605689E4-6D0C-46CB-89A3-1D97F4188452}" type="pres">
      <dgm:prSet presAssocID="{0B3D25B9-A25E-46F1-A4DD-F8145BF7F615}" presName="text_4" presStyleLbl="node1" presStyleIdx="3" presStyleCnt="4">
        <dgm:presLayoutVars>
          <dgm:bulletEnabled val="1"/>
        </dgm:presLayoutVars>
      </dgm:prSet>
      <dgm:spPr>
        <a:xfrm>
          <a:off x="492024" y="3347397"/>
          <a:ext cx="4929888" cy="669409"/>
        </a:xfrm>
        <a:prstGeom prst="rect">
          <a:avLst/>
        </a:prstGeom>
      </dgm:spPr>
      <dgm:t>
        <a:bodyPr/>
        <a:lstStyle/>
        <a:p>
          <a:endParaRPr lang="id-ID"/>
        </a:p>
      </dgm:t>
    </dgm:pt>
    <dgm:pt modelId="{99BEDBD3-7E66-42E6-8077-5ABDAB19ED2D}" type="pres">
      <dgm:prSet presAssocID="{0B3D25B9-A25E-46F1-A4DD-F8145BF7F615}" presName="accent_4" presStyleCnt="0"/>
      <dgm:spPr/>
    </dgm:pt>
    <dgm:pt modelId="{8BFEE165-1820-494B-807C-1627A2938F34}" type="pres">
      <dgm:prSet presAssocID="{0B3D25B9-A25E-46F1-A4DD-F8145BF7F615}" presName="accentRepeatNode" presStyleLbl="solidFgAcc1" presStyleIdx="3" presStyleCnt="4"/>
      <dgm:spPr/>
    </dgm:pt>
  </dgm:ptLst>
  <dgm:cxnLst>
    <dgm:cxn modelId="{43A980A0-5AE0-40F5-A2CB-93017D289598}" type="presOf" srcId="{0B3D25B9-A25E-46F1-A4DD-F8145BF7F615}" destId="{605689E4-6D0C-46CB-89A3-1D97F4188452}" srcOrd="0" destOrd="0" presId="urn:microsoft.com/office/officeart/2008/layout/VerticalCurvedList"/>
    <dgm:cxn modelId="{6A9AE154-21B7-4DCA-AFE8-D63FF224D8D1}" srcId="{72F60EBD-FEEC-4506-AFF0-30F50BD93839}" destId="{2308004C-357D-4940-9B30-30B4356E9CC8}" srcOrd="2" destOrd="0" parTransId="{4929B014-E36C-4BF5-944C-44EF9F1E8DF8}" sibTransId="{D663D630-EFE7-4677-B037-E54521ADA422}"/>
    <dgm:cxn modelId="{2DBD0129-5A62-4350-8B7A-DB6026E1890A}" srcId="{72F60EBD-FEEC-4506-AFF0-30F50BD93839}" destId="{12EF4C47-16C9-4C1E-9DD5-84E0AA1E55BB}" srcOrd="1" destOrd="0" parTransId="{59C7CE3D-DA43-48C3-9F83-9EFCCD8BF3C1}" sibTransId="{F728A302-2ABB-440D-9140-2134305EA742}"/>
    <dgm:cxn modelId="{2162E4A4-2261-4A0B-AD07-5A375112117F}" type="presOf" srcId="{EF740266-483B-42D8-A002-023F61F215E1}" destId="{6E344439-29AD-4C29-ACB3-F9937C63BA19}" srcOrd="0" destOrd="0" presId="urn:microsoft.com/office/officeart/2008/layout/VerticalCurvedList"/>
    <dgm:cxn modelId="{D3B9C640-B46B-4AF2-9751-F2308D83A289}" srcId="{72F60EBD-FEEC-4506-AFF0-30F50BD93839}" destId="{EF740266-483B-42D8-A002-023F61F215E1}" srcOrd="0" destOrd="0" parTransId="{97964B86-0F00-4BA2-AB47-FB1A6A8DA2C8}" sibTransId="{47926A7D-A5F9-4EF9-A199-41780A4E8C16}"/>
    <dgm:cxn modelId="{A05E6F3F-474D-4A32-972A-E1DB75D9967A}" srcId="{72F60EBD-FEEC-4506-AFF0-30F50BD93839}" destId="{0B3D25B9-A25E-46F1-A4DD-F8145BF7F615}" srcOrd="3" destOrd="0" parTransId="{23E7EA63-315D-4C37-A13B-1BD64BBF85E4}" sibTransId="{0FA3E6D4-70DB-478B-A1F6-075B6FCF73F3}"/>
    <dgm:cxn modelId="{3DAEEA66-31D2-4B53-964C-F93398C1F6F6}" type="presOf" srcId="{2308004C-357D-4940-9B30-30B4356E9CC8}" destId="{ABD22A47-C897-4474-B98B-2817A58C92FB}" srcOrd="0" destOrd="0" presId="urn:microsoft.com/office/officeart/2008/layout/VerticalCurvedList"/>
    <dgm:cxn modelId="{45AE40E1-6B6A-4659-84B1-D4D3953E4529}" type="presOf" srcId="{47926A7D-A5F9-4EF9-A199-41780A4E8C16}" destId="{68ED9B78-9821-4516-BC8F-57D21F42167E}" srcOrd="0" destOrd="0" presId="urn:microsoft.com/office/officeart/2008/layout/VerticalCurvedList"/>
    <dgm:cxn modelId="{986F2C47-4D9D-4D44-8CD4-073F7C19CA53}" type="presOf" srcId="{12EF4C47-16C9-4C1E-9DD5-84E0AA1E55BB}" destId="{A58F08D7-20E9-4BF3-A387-AA2B35C8C6E8}" srcOrd="0" destOrd="0" presId="urn:microsoft.com/office/officeart/2008/layout/VerticalCurvedList"/>
    <dgm:cxn modelId="{1EBB7A1A-3406-4B66-A494-5812AF5B9351}" type="presOf" srcId="{72F60EBD-FEEC-4506-AFF0-30F50BD93839}" destId="{D81A6379-DF64-4469-99A7-666C42FC7096}" srcOrd="0" destOrd="0" presId="urn:microsoft.com/office/officeart/2008/layout/VerticalCurvedList"/>
    <dgm:cxn modelId="{1C525C82-669E-4657-A507-85FB7DEAF87F}" type="presParOf" srcId="{D81A6379-DF64-4469-99A7-666C42FC7096}" destId="{59058BB2-11A7-4B99-A40F-A131DFA5340D}" srcOrd="0" destOrd="0" presId="urn:microsoft.com/office/officeart/2008/layout/VerticalCurvedList"/>
    <dgm:cxn modelId="{9334F4AE-CCA4-4837-B16F-33B18F6CC3C6}" type="presParOf" srcId="{59058BB2-11A7-4B99-A40F-A131DFA5340D}" destId="{B41D90FF-4792-4CF9-9E54-EF899C0D5197}" srcOrd="0" destOrd="0" presId="urn:microsoft.com/office/officeart/2008/layout/VerticalCurvedList"/>
    <dgm:cxn modelId="{0ED14469-8D5D-4A54-937D-271F95ECC154}" type="presParOf" srcId="{B41D90FF-4792-4CF9-9E54-EF899C0D5197}" destId="{45CA10A4-0CE9-4076-AA98-B2295DD3A3F5}" srcOrd="0" destOrd="0" presId="urn:microsoft.com/office/officeart/2008/layout/VerticalCurvedList"/>
    <dgm:cxn modelId="{1406D6DB-D464-4FA0-8666-22F98627BA50}" type="presParOf" srcId="{B41D90FF-4792-4CF9-9E54-EF899C0D5197}" destId="{68ED9B78-9821-4516-BC8F-57D21F42167E}" srcOrd="1" destOrd="0" presId="urn:microsoft.com/office/officeart/2008/layout/VerticalCurvedList"/>
    <dgm:cxn modelId="{1073D3D2-113A-47F4-83D8-459B700B9D4A}" type="presParOf" srcId="{B41D90FF-4792-4CF9-9E54-EF899C0D5197}" destId="{A358C127-44ED-44B8-9C22-1DA19B5A3C92}" srcOrd="2" destOrd="0" presId="urn:microsoft.com/office/officeart/2008/layout/VerticalCurvedList"/>
    <dgm:cxn modelId="{CF491E9C-10EF-4BD3-96B9-ACAE016CCB55}" type="presParOf" srcId="{B41D90FF-4792-4CF9-9E54-EF899C0D5197}" destId="{5DE102FB-2047-41C1-BD66-11362D7C4B21}" srcOrd="3" destOrd="0" presId="urn:microsoft.com/office/officeart/2008/layout/VerticalCurvedList"/>
    <dgm:cxn modelId="{F6D7133A-4B9A-4B34-8D3C-7FA36AD30E77}" type="presParOf" srcId="{59058BB2-11A7-4B99-A40F-A131DFA5340D}" destId="{6E344439-29AD-4C29-ACB3-F9937C63BA19}" srcOrd="1" destOrd="0" presId="urn:microsoft.com/office/officeart/2008/layout/VerticalCurvedList"/>
    <dgm:cxn modelId="{29E1912F-03DF-46A2-97DE-D55CAABF1D38}" type="presParOf" srcId="{59058BB2-11A7-4B99-A40F-A131DFA5340D}" destId="{2C55838B-BDF6-4574-86E2-8798EC5F2F83}" srcOrd="2" destOrd="0" presId="urn:microsoft.com/office/officeart/2008/layout/VerticalCurvedList"/>
    <dgm:cxn modelId="{9AC52CE6-9C3F-45D1-BB29-0975BFCAF6F3}" type="presParOf" srcId="{2C55838B-BDF6-4574-86E2-8798EC5F2F83}" destId="{5A77C2CF-0212-4B7E-88A5-DB4744CF26E2}" srcOrd="0" destOrd="0" presId="urn:microsoft.com/office/officeart/2008/layout/VerticalCurvedList"/>
    <dgm:cxn modelId="{63ECE87B-EF6C-40F9-872A-609740A08E52}" type="presParOf" srcId="{59058BB2-11A7-4B99-A40F-A131DFA5340D}" destId="{A58F08D7-20E9-4BF3-A387-AA2B35C8C6E8}" srcOrd="3" destOrd="0" presId="urn:microsoft.com/office/officeart/2008/layout/VerticalCurvedList"/>
    <dgm:cxn modelId="{AF0864B3-3CE6-469C-9451-D60789707660}" type="presParOf" srcId="{59058BB2-11A7-4B99-A40F-A131DFA5340D}" destId="{A0AC6B8A-4FE2-4390-B3A3-1609CF6554EC}" srcOrd="4" destOrd="0" presId="urn:microsoft.com/office/officeart/2008/layout/VerticalCurvedList"/>
    <dgm:cxn modelId="{9AEDC4E8-09DC-4AF3-967A-317936BCAEA2}" type="presParOf" srcId="{A0AC6B8A-4FE2-4390-B3A3-1609CF6554EC}" destId="{B066A0A3-73B7-4ECB-8487-658B8274A175}" srcOrd="0" destOrd="0" presId="urn:microsoft.com/office/officeart/2008/layout/VerticalCurvedList"/>
    <dgm:cxn modelId="{792DFB58-322C-4888-97EA-99DB902E1E73}" type="presParOf" srcId="{59058BB2-11A7-4B99-A40F-A131DFA5340D}" destId="{ABD22A47-C897-4474-B98B-2817A58C92FB}" srcOrd="5" destOrd="0" presId="urn:microsoft.com/office/officeart/2008/layout/VerticalCurvedList"/>
    <dgm:cxn modelId="{389A622E-1FB1-4745-A84F-A89485E4BC21}" type="presParOf" srcId="{59058BB2-11A7-4B99-A40F-A131DFA5340D}" destId="{A3E72729-DD02-4751-8F3F-BBB40253D6E0}" srcOrd="6" destOrd="0" presId="urn:microsoft.com/office/officeart/2008/layout/VerticalCurvedList"/>
    <dgm:cxn modelId="{70F3DFF7-F99E-4C85-8B74-AF1E770BD541}" type="presParOf" srcId="{A3E72729-DD02-4751-8F3F-BBB40253D6E0}" destId="{89843C5E-E988-48E5-AFC8-8A94B479F62E}" srcOrd="0" destOrd="0" presId="urn:microsoft.com/office/officeart/2008/layout/VerticalCurvedList"/>
    <dgm:cxn modelId="{B64CF57D-E6AA-4170-B07F-41DAABEA1854}" type="presParOf" srcId="{59058BB2-11A7-4B99-A40F-A131DFA5340D}" destId="{605689E4-6D0C-46CB-89A3-1D97F4188452}" srcOrd="7" destOrd="0" presId="urn:microsoft.com/office/officeart/2008/layout/VerticalCurvedList"/>
    <dgm:cxn modelId="{95122D59-CA20-4AF6-99BC-60F1713E4BF2}" type="presParOf" srcId="{59058BB2-11A7-4B99-A40F-A131DFA5340D}" destId="{99BEDBD3-7E66-42E6-8077-5ABDAB19ED2D}" srcOrd="8" destOrd="0" presId="urn:microsoft.com/office/officeart/2008/layout/VerticalCurvedList"/>
    <dgm:cxn modelId="{04D2EFCA-99D0-44E8-B707-A88CAC074566}" type="presParOf" srcId="{99BEDBD3-7E66-42E6-8077-5ABDAB19ED2D}" destId="{8BFEE165-1820-494B-807C-1627A2938F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A971C9-C5E4-49D7-8C03-E002EFE642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5C6C439-29C2-40A8-BDEB-0788E10CCCDE}">
      <dgm:prSet phldrT="[Text]" custT="1"/>
      <dgm:spPr>
        <a:solidFill>
          <a:srgbClr val="7030A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1344" tIns="71120" rIns="71120" bIns="71120" numCol="1" spcCol="1270" anchor="ctr" anchorCtr="0"/>
        <a:lstStyle/>
        <a:p>
          <a:pPr marL="0" lvl="0" indent="0" algn="ctr" defTabSz="1244600">
            <a:lnSpc>
              <a:spcPct val="90000"/>
            </a:lnSpc>
            <a:spcBef>
              <a:spcPct val="0"/>
            </a:spcBef>
            <a:spcAft>
              <a:spcPct val="35000"/>
            </a:spcAft>
            <a:buFont typeface="+mj-lt"/>
            <a:buNone/>
          </a:pPr>
          <a:r>
            <a:rPr lang="en-US" sz="2800" kern="1200" dirty="0">
              <a:solidFill>
                <a:prstClr val="white"/>
              </a:solidFill>
              <a:latin typeface="Calibri"/>
              <a:ea typeface="+mn-ea"/>
              <a:cs typeface="+mn-cs"/>
            </a:rPr>
            <a:t>Learning Outcomes</a:t>
          </a:r>
        </a:p>
      </dgm:t>
    </dgm:pt>
    <dgm:pt modelId="{1F4B5C2B-56C6-48E0-BE22-AB3442670D8F}" type="parTrans" cxnId="{9C26BB74-7099-47D1-B0C4-6302F0950CEA}">
      <dgm:prSet/>
      <dgm:spPr/>
      <dgm:t>
        <a:bodyPr/>
        <a:lstStyle/>
        <a:p>
          <a:endParaRPr lang="en-US"/>
        </a:p>
      </dgm:t>
    </dgm:pt>
    <dgm:pt modelId="{D6CFDBC5-5FA9-45C8-AA51-D839533667B9}" type="sibTrans" cxnId="{9C26BB74-7099-47D1-B0C4-6302F0950CEA}">
      <dgm:prSet/>
      <dgm:spPr/>
      <dgm:t>
        <a:bodyPr/>
        <a:lstStyle/>
        <a:p>
          <a:endParaRPr lang="en-US"/>
        </a:p>
      </dgm:t>
    </dgm:pt>
    <dgm:pt modelId="{5B9743BC-3A96-485F-AB77-61635720BB5E}">
      <dgm:prSet phldrT="[Text]" custT="1"/>
      <dgm:spPr>
        <a:solidFill>
          <a:srgbClr val="7030A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1344" tIns="71120" rIns="71120" bIns="71120" numCol="1" spcCol="1270" anchor="ctr" anchorCtr="0"/>
        <a:lstStyle/>
        <a:p>
          <a:pPr marL="0" lvl="0" indent="0" algn="ctr" defTabSz="1244600">
            <a:lnSpc>
              <a:spcPct val="90000"/>
            </a:lnSpc>
            <a:spcBef>
              <a:spcPct val="0"/>
            </a:spcBef>
            <a:spcAft>
              <a:spcPct val="35000"/>
            </a:spcAft>
            <a:buFont typeface="+mj-lt"/>
            <a:buNone/>
          </a:pPr>
          <a:r>
            <a:rPr lang="en-US" sz="2800" kern="1200" dirty="0">
              <a:solidFill>
                <a:prstClr val="white"/>
              </a:solidFill>
              <a:latin typeface="Calibri"/>
              <a:ea typeface="+mn-ea"/>
              <a:cs typeface="+mn-cs"/>
            </a:rPr>
            <a:t>Number of credits</a:t>
          </a:r>
        </a:p>
      </dgm:t>
    </dgm:pt>
    <dgm:pt modelId="{BC0B0B05-E203-4DAF-B086-3EFE31076362}" type="parTrans" cxnId="{23DE5DDE-1D14-4F74-9824-9D127ED4869C}">
      <dgm:prSet/>
      <dgm:spPr/>
      <dgm:t>
        <a:bodyPr/>
        <a:lstStyle/>
        <a:p>
          <a:endParaRPr lang="en-US"/>
        </a:p>
      </dgm:t>
    </dgm:pt>
    <dgm:pt modelId="{F89096E1-DEBF-45A3-9FE0-ED19CD6DD3AA}" type="sibTrans" cxnId="{23DE5DDE-1D14-4F74-9824-9D127ED4869C}">
      <dgm:prSet/>
      <dgm:spPr/>
      <dgm:t>
        <a:bodyPr/>
        <a:lstStyle/>
        <a:p>
          <a:endParaRPr lang="en-US"/>
        </a:p>
      </dgm:t>
    </dgm:pt>
    <dgm:pt modelId="{4C9CCD9C-19E6-40CB-81B7-40CA1DFEC74E}">
      <dgm:prSet phldrT="[Text]" custT="1"/>
      <dgm:spPr>
        <a:solidFill>
          <a:srgbClr val="7030A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1344" tIns="71120" rIns="71120" bIns="71120" numCol="1" spcCol="1270" anchor="ctr" anchorCtr="0"/>
        <a:lstStyle/>
        <a:p>
          <a:pPr marL="0" lvl="0" indent="0" algn="ctr" defTabSz="1244600">
            <a:lnSpc>
              <a:spcPct val="90000"/>
            </a:lnSpc>
            <a:spcBef>
              <a:spcPct val="0"/>
            </a:spcBef>
            <a:spcAft>
              <a:spcPct val="35000"/>
            </a:spcAft>
            <a:buFont typeface="+mj-lt"/>
            <a:buNone/>
          </a:pPr>
          <a:r>
            <a:rPr lang="en-US" sz="2800" kern="1200" dirty="0">
              <a:solidFill>
                <a:prstClr val="white"/>
              </a:solidFill>
              <a:latin typeface="Calibri"/>
              <a:ea typeface="+mn-ea"/>
              <a:cs typeface="+mn-cs"/>
            </a:rPr>
            <a:t>Minimum study time</a:t>
          </a:r>
        </a:p>
      </dgm:t>
    </dgm:pt>
    <dgm:pt modelId="{619A9C8C-226F-4F2F-AEF7-370E84C82B4D}" type="parTrans" cxnId="{697430EA-A3DE-462B-AFB5-6129A659B2C8}">
      <dgm:prSet/>
      <dgm:spPr/>
      <dgm:t>
        <a:bodyPr/>
        <a:lstStyle/>
        <a:p>
          <a:endParaRPr lang="en-US"/>
        </a:p>
      </dgm:t>
    </dgm:pt>
    <dgm:pt modelId="{1F971652-D55A-4EB3-BFAE-C60048111B03}" type="sibTrans" cxnId="{697430EA-A3DE-462B-AFB5-6129A659B2C8}">
      <dgm:prSet/>
      <dgm:spPr/>
      <dgm:t>
        <a:bodyPr/>
        <a:lstStyle/>
        <a:p>
          <a:endParaRPr lang="en-US"/>
        </a:p>
      </dgm:t>
    </dgm:pt>
    <dgm:pt modelId="{60876C11-AC41-4600-8464-B5E1607D0950}" type="pres">
      <dgm:prSet presAssocID="{76A971C9-C5E4-49D7-8C03-E002EFE6423D}" presName="Name0" presStyleCnt="0">
        <dgm:presLayoutVars>
          <dgm:chMax val="7"/>
          <dgm:chPref val="7"/>
          <dgm:dir/>
        </dgm:presLayoutVars>
      </dgm:prSet>
      <dgm:spPr/>
      <dgm:t>
        <a:bodyPr/>
        <a:lstStyle/>
        <a:p>
          <a:endParaRPr lang="id-ID"/>
        </a:p>
      </dgm:t>
    </dgm:pt>
    <dgm:pt modelId="{3A4CF781-E648-4C7C-B425-90B1BEBC2547}" type="pres">
      <dgm:prSet presAssocID="{76A971C9-C5E4-49D7-8C03-E002EFE6423D}" presName="Name1" presStyleCnt="0"/>
      <dgm:spPr/>
    </dgm:pt>
    <dgm:pt modelId="{44571794-3DF5-44E5-89CE-472D651DF6CC}" type="pres">
      <dgm:prSet presAssocID="{76A971C9-C5E4-49D7-8C03-E002EFE6423D}" presName="cycle" presStyleCnt="0"/>
      <dgm:spPr/>
    </dgm:pt>
    <dgm:pt modelId="{A1144412-7411-4512-A54E-FB91DF029BDA}" type="pres">
      <dgm:prSet presAssocID="{76A971C9-C5E4-49D7-8C03-E002EFE6423D}" presName="srcNode" presStyleLbl="node1" presStyleIdx="0" presStyleCnt="3"/>
      <dgm:spPr/>
    </dgm:pt>
    <dgm:pt modelId="{3671BFB6-1751-4CE2-BF66-F240A4CB0443}" type="pres">
      <dgm:prSet presAssocID="{76A971C9-C5E4-49D7-8C03-E002EFE6423D}" presName="conn" presStyleLbl="parChTrans1D2" presStyleIdx="0" presStyleCnt="1"/>
      <dgm:spPr/>
      <dgm:t>
        <a:bodyPr/>
        <a:lstStyle/>
        <a:p>
          <a:endParaRPr lang="id-ID"/>
        </a:p>
      </dgm:t>
    </dgm:pt>
    <dgm:pt modelId="{595CC0C9-9F88-4280-A5E6-7A43924CAE39}" type="pres">
      <dgm:prSet presAssocID="{76A971C9-C5E4-49D7-8C03-E002EFE6423D}" presName="extraNode" presStyleLbl="node1" presStyleIdx="0" presStyleCnt="3"/>
      <dgm:spPr/>
    </dgm:pt>
    <dgm:pt modelId="{62E3EDFA-1D3F-4262-A445-0D4B9E178EFD}" type="pres">
      <dgm:prSet presAssocID="{76A971C9-C5E4-49D7-8C03-E002EFE6423D}" presName="dstNode" presStyleLbl="node1" presStyleIdx="0" presStyleCnt="3"/>
      <dgm:spPr/>
    </dgm:pt>
    <dgm:pt modelId="{74410FA7-0685-434C-A074-A746F4AB0F91}" type="pres">
      <dgm:prSet presAssocID="{45C6C439-29C2-40A8-BDEB-0788E10CCCDE}" presName="text_1" presStyleLbl="node1" presStyleIdx="0" presStyleCnt="3">
        <dgm:presLayoutVars>
          <dgm:bulletEnabled val="1"/>
        </dgm:presLayoutVars>
      </dgm:prSet>
      <dgm:spPr>
        <a:xfrm>
          <a:off x="604289" y="435133"/>
          <a:ext cx="4817622" cy="870267"/>
        </a:xfrm>
        <a:prstGeom prst="rect">
          <a:avLst/>
        </a:prstGeom>
      </dgm:spPr>
      <dgm:t>
        <a:bodyPr/>
        <a:lstStyle/>
        <a:p>
          <a:endParaRPr lang="id-ID"/>
        </a:p>
      </dgm:t>
    </dgm:pt>
    <dgm:pt modelId="{E194FBC9-869E-4CD9-A2AD-4F8A3C96DA98}" type="pres">
      <dgm:prSet presAssocID="{45C6C439-29C2-40A8-BDEB-0788E10CCCDE}" presName="accent_1" presStyleCnt="0"/>
      <dgm:spPr/>
    </dgm:pt>
    <dgm:pt modelId="{22A852CB-AD68-45BF-BE1B-DFDECE2ABF31}" type="pres">
      <dgm:prSet presAssocID="{45C6C439-29C2-40A8-BDEB-0788E10CCCDE}" presName="accentRepeatNode" presStyleLbl="solidFgAcc1" presStyleIdx="0" presStyleCnt="3"/>
      <dgm:spPr/>
    </dgm:pt>
    <dgm:pt modelId="{749E04DC-27DC-4F6B-8158-5276C2865A57}" type="pres">
      <dgm:prSet presAssocID="{5B9743BC-3A96-485F-AB77-61635720BB5E}" presName="text_2" presStyleLbl="node1" presStyleIdx="1" presStyleCnt="3">
        <dgm:presLayoutVars>
          <dgm:bulletEnabled val="1"/>
        </dgm:presLayoutVars>
      </dgm:prSet>
      <dgm:spPr>
        <a:xfrm>
          <a:off x="920631" y="1740535"/>
          <a:ext cx="4501280" cy="870267"/>
        </a:xfrm>
        <a:prstGeom prst="rect">
          <a:avLst/>
        </a:prstGeom>
      </dgm:spPr>
      <dgm:t>
        <a:bodyPr/>
        <a:lstStyle/>
        <a:p>
          <a:endParaRPr lang="id-ID"/>
        </a:p>
      </dgm:t>
    </dgm:pt>
    <dgm:pt modelId="{43061401-60D3-43FD-B3B8-837EFD7FFE82}" type="pres">
      <dgm:prSet presAssocID="{5B9743BC-3A96-485F-AB77-61635720BB5E}" presName="accent_2" presStyleCnt="0"/>
      <dgm:spPr/>
    </dgm:pt>
    <dgm:pt modelId="{635231B1-69C7-4127-BD38-D9AE7E180A40}" type="pres">
      <dgm:prSet presAssocID="{5B9743BC-3A96-485F-AB77-61635720BB5E}" presName="accentRepeatNode" presStyleLbl="solidFgAcc1" presStyleIdx="1" presStyleCnt="3"/>
      <dgm:spPr/>
    </dgm:pt>
    <dgm:pt modelId="{1616BAAD-CB00-4381-A114-D823D0F55016}" type="pres">
      <dgm:prSet presAssocID="{4C9CCD9C-19E6-40CB-81B7-40CA1DFEC74E}" presName="text_3" presStyleLbl="node1" presStyleIdx="2" presStyleCnt="3">
        <dgm:presLayoutVars>
          <dgm:bulletEnabled val="1"/>
        </dgm:presLayoutVars>
      </dgm:prSet>
      <dgm:spPr>
        <a:xfrm>
          <a:off x="604289" y="3045936"/>
          <a:ext cx="4817622" cy="870267"/>
        </a:xfrm>
        <a:prstGeom prst="rect">
          <a:avLst/>
        </a:prstGeom>
      </dgm:spPr>
      <dgm:t>
        <a:bodyPr/>
        <a:lstStyle/>
        <a:p>
          <a:endParaRPr lang="id-ID"/>
        </a:p>
      </dgm:t>
    </dgm:pt>
    <dgm:pt modelId="{0131F78C-9954-429B-B4FE-FCFB88515155}" type="pres">
      <dgm:prSet presAssocID="{4C9CCD9C-19E6-40CB-81B7-40CA1DFEC74E}" presName="accent_3" presStyleCnt="0"/>
      <dgm:spPr/>
    </dgm:pt>
    <dgm:pt modelId="{1075D7AC-D022-4C68-B4F1-E55063251E2A}" type="pres">
      <dgm:prSet presAssocID="{4C9CCD9C-19E6-40CB-81B7-40CA1DFEC74E}" presName="accentRepeatNode" presStyleLbl="solidFgAcc1" presStyleIdx="2" presStyleCnt="3"/>
      <dgm:spPr/>
    </dgm:pt>
  </dgm:ptLst>
  <dgm:cxnLst>
    <dgm:cxn modelId="{697430EA-A3DE-462B-AFB5-6129A659B2C8}" srcId="{76A971C9-C5E4-49D7-8C03-E002EFE6423D}" destId="{4C9CCD9C-19E6-40CB-81B7-40CA1DFEC74E}" srcOrd="2" destOrd="0" parTransId="{619A9C8C-226F-4F2F-AEF7-370E84C82B4D}" sibTransId="{1F971652-D55A-4EB3-BFAE-C60048111B03}"/>
    <dgm:cxn modelId="{9C26BB74-7099-47D1-B0C4-6302F0950CEA}" srcId="{76A971C9-C5E4-49D7-8C03-E002EFE6423D}" destId="{45C6C439-29C2-40A8-BDEB-0788E10CCCDE}" srcOrd="0" destOrd="0" parTransId="{1F4B5C2B-56C6-48E0-BE22-AB3442670D8F}" sibTransId="{D6CFDBC5-5FA9-45C8-AA51-D839533667B9}"/>
    <dgm:cxn modelId="{B777F2A6-057E-441B-8CF7-A69D24819EFA}" type="presOf" srcId="{76A971C9-C5E4-49D7-8C03-E002EFE6423D}" destId="{60876C11-AC41-4600-8464-B5E1607D0950}" srcOrd="0" destOrd="0" presId="urn:microsoft.com/office/officeart/2008/layout/VerticalCurvedList"/>
    <dgm:cxn modelId="{45F24E47-E4D6-4986-B6D6-26F12F5DF179}" type="presOf" srcId="{4C9CCD9C-19E6-40CB-81B7-40CA1DFEC74E}" destId="{1616BAAD-CB00-4381-A114-D823D0F55016}" srcOrd="0" destOrd="0" presId="urn:microsoft.com/office/officeart/2008/layout/VerticalCurvedList"/>
    <dgm:cxn modelId="{3C549D3C-6E98-4BB8-8FB2-D1FB6442035C}" type="presOf" srcId="{D6CFDBC5-5FA9-45C8-AA51-D839533667B9}" destId="{3671BFB6-1751-4CE2-BF66-F240A4CB0443}" srcOrd="0" destOrd="0" presId="urn:microsoft.com/office/officeart/2008/layout/VerticalCurvedList"/>
    <dgm:cxn modelId="{9235326A-ED99-4EA4-8993-8BBC40D02415}" type="presOf" srcId="{45C6C439-29C2-40A8-BDEB-0788E10CCCDE}" destId="{74410FA7-0685-434C-A074-A746F4AB0F91}" srcOrd="0" destOrd="0" presId="urn:microsoft.com/office/officeart/2008/layout/VerticalCurvedList"/>
    <dgm:cxn modelId="{23DE5DDE-1D14-4F74-9824-9D127ED4869C}" srcId="{76A971C9-C5E4-49D7-8C03-E002EFE6423D}" destId="{5B9743BC-3A96-485F-AB77-61635720BB5E}" srcOrd="1" destOrd="0" parTransId="{BC0B0B05-E203-4DAF-B086-3EFE31076362}" sibTransId="{F89096E1-DEBF-45A3-9FE0-ED19CD6DD3AA}"/>
    <dgm:cxn modelId="{E700C938-7B37-401B-9200-AB6E6C5FBBB2}" type="presOf" srcId="{5B9743BC-3A96-485F-AB77-61635720BB5E}" destId="{749E04DC-27DC-4F6B-8158-5276C2865A57}" srcOrd="0" destOrd="0" presId="urn:microsoft.com/office/officeart/2008/layout/VerticalCurvedList"/>
    <dgm:cxn modelId="{CD027DD9-904E-4072-A669-A9E19072564E}" type="presParOf" srcId="{60876C11-AC41-4600-8464-B5E1607D0950}" destId="{3A4CF781-E648-4C7C-B425-90B1BEBC2547}" srcOrd="0" destOrd="0" presId="urn:microsoft.com/office/officeart/2008/layout/VerticalCurvedList"/>
    <dgm:cxn modelId="{B43DD4B3-C3FB-4B5A-998E-E3071D2642D1}" type="presParOf" srcId="{3A4CF781-E648-4C7C-B425-90B1BEBC2547}" destId="{44571794-3DF5-44E5-89CE-472D651DF6CC}" srcOrd="0" destOrd="0" presId="urn:microsoft.com/office/officeart/2008/layout/VerticalCurvedList"/>
    <dgm:cxn modelId="{5FB1984A-7706-4165-B81F-01192B03C511}" type="presParOf" srcId="{44571794-3DF5-44E5-89CE-472D651DF6CC}" destId="{A1144412-7411-4512-A54E-FB91DF029BDA}" srcOrd="0" destOrd="0" presId="urn:microsoft.com/office/officeart/2008/layout/VerticalCurvedList"/>
    <dgm:cxn modelId="{6C46836E-2C21-4382-ADDE-39EC917F4E8E}" type="presParOf" srcId="{44571794-3DF5-44E5-89CE-472D651DF6CC}" destId="{3671BFB6-1751-4CE2-BF66-F240A4CB0443}" srcOrd="1" destOrd="0" presId="urn:microsoft.com/office/officeart/2008/layout/VerticalCurvedList"/>
    <dgm:cxn modelId="{DA211B14-2F15-4A39-8C7F-776C5DE7B241}" type="presParOf" srcId="{44571794-3DF5-44E5-89CE-472D651DF6CC}" destId="{595CC0C9-9F88-4280-A5E6-7A43924CAE39}" srcOrd="2" destOrd="0" presId="urn:microsoft.com/office/officeart/2008/layout/VerticalCurvedList"/>
    <dgm:cxn modelId="{7E4003B5-8743-4D3D-AA37-9F964DE1EF69}" type="presParOf" srcId="{44571794-3DF5-44E5-89CE-472D651DF6CC}" destId="{62E3EDFA-1D3F-4262-A445-0D4B9E178EFD}" srcOrd="3" destOrd="0" presId="urn:microsoft.com/office/officeart/2008/layout/VerticalCurvedList"/>
    <dgm:cxn modelId="{20684DF4-C2D8-405C-906F-66140650D646}" type="presParOf" srcId="{3A4CF781-E648-4C7C-B425-90B1BEBC2547}" destId="{74410FA7-0685-434C-A074-A746F4AB0F91}" srcOrd="1" destOrd="0" presId="urn:microsoft.com/office/officeart/2008/layout/VerticalCurvedList"/>
    <dgm:cxn modelId="{7F04C91D-F09E-4743-999F-25836708A9D9}" type="presParOf" srcId="{3A4CF781-E648-4C7C-B425-90B1BEBC2547}" destId="{E194FBC9-869E-4CD9-A2AD-4F8A3C96DA98}" srcOrd="2" destOrd="0" presId="urn:microsoft.com/office/officeart/2008/layout/VerticalCurvedList"/>
    <dgm:cxn modelId="{94461B28-233F-47A1-B637-6B29500AA15E}" type="presParOf" srcId="{E194FBC9-869E-4CD9-A2AD-4F8A3C96DA98}" destId="{22A852CB-AD68-45BF-BE1B-DFDECE2ABF31}" srcOrd="0" destOrd="0" presId="urn:microsoft.com/office/officeart/2008/layout/VerticalCurvedList"/>
    <dgm:cxn modelId="{037FB64C-C64F-4AAC-9A9B-4264228810CA}" type="presParOf" srcId="{3A4CF781-E648-4C7C-B425-90B1BEBC2547}" destId="{749E04DC-27DC-4F6B-8158-5276C2865A57}" srcOrd="3" destOrd="0" presId="urn:microsoft.com/office/officeart/2008/layout/VerticalCurvedList"/>
    <dgm:cxn modelId="{2A6E1613-060B-4F8E-9452-33F2920E5B6B}" type="presParOf" srcId="{3A4CF781-E648-4C7C-B425-90B1BEBC2547}" destId="{43061401-60D3-43FD-B3B8-837EFD7FFE82}" srcOrd="4" destOrd="0" presId="urn:microsoft.com/office/officeart/2008/layout/VerticalCurvedList"/>
    <dgm:cxn modelId="{093F09E0-5065-4C89-956D-18A20BC84259}" type="presParOf" srcId="{43061401-60D3-43FD-B3B8-837EFD7FFE82}" destId="{635231B1-69C7-4127-BD38-D9AE7E180A40}" srcOrd="0" destOrd="0" presId="urn:microsoft.com/office/officeart/2008/layout/VerticalCurvedList"/>
    <dgm:cxn modelId="{C801E9CD-1EF9-44D2-B062-DEE5B9CAE72F}" type="presParOf" srcId="{3A4CF781-E648-4C7C-B425-90B1BEBC2547}" destId="{1616BAAD-CB00-4381-A114-D823D0F55016}" srcOrd="5" destOrd="0" presId="urn:microsoft.com/office/officeart/2008/layout/VerticalCurvedList"/>
    <dgm:cxn modelId="{7F2D6D05-30A1-4984-B2DD-3D568713EC6A}" type="presParOf" srcId="{3A4CF781-E648-4C7C-B425-90B1BEBC2547}" destId="{0131F78C-9954-429B-B4FE-FCFB88515155}" srcOrd="6" destOrd="0" presId="urn:microsoft.com/office/officeart/2008/layout/VerticalCurvedList"/>
    <dgm:cxn modelId="{88F2881C-F989-46C7-85FC-9BEAF9679A12}" type="presParOf" srcId="{0131F78C-9954-429B-B4FE-FCFB88515155}" destId="{1075D7AC-D022-4C68-B4F1-E55063251E2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12214-F991-410D-96E0-69316222A1FD}">
      <dsp:nvSpPr>
        <dsp:cNvPr id="0" name=""/>
        <dsp:cNvSpPr/>
      </dsp:nvSpPr>
      <dsp:spPr>
        <a:xfrm rot="16200000">
          <a:off x="-1243762" y="1250311"/>
          <a:ext cx="4798529" cy="2297906"/>
        </a:xfrm>
        <a:prstGeom prst="flowChartInternalStora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buFont typeface="+mj-lt"/>
            <a:buAutoNum type="arabicPeriod"/>
          </a:pPr>
          <a:r>
            <a:rPr lang="id-ID" sz="1600" kern="1200" dirty="0" smtClean="0"/>
            <a:t> </a:t>
          </a:r>
          <a:r>
            <a:rPr lang="en-US" sz="1600" kern="1200" dirty="0" smtClean="0"/>
            <a:t>is </a:t>
          </a:r>
          <a:r>
            <a:rPr lang="en-US" sz="1600" kern="1200" dirty="0"/>
            <a:t>a competency qualification framework that can juxtapose, equalize and integrate between the fields of education and the field of job training and work experience in order to provide recognition of work competencies following the structure of work in various sectors (ps.1 v. 1);</a:t>
          </a:r>
        </a:p>
      </dsp:txBody>
      <dsp:txXfrm rot="5400000">
        <a:off x="293787" y="0"/>
        <a:ext cx="2010668" cy="4198713"/>
      </dsp:txXfrm>
    </dsp:sp>
    <dsp:sp modelId="{77BA63FD-97AD-4DD5-A578-D911ECABCB29}">
      <dsp:nvSpPr>
        <dsp:cNvPr id="0" name=""/>
        <dsp:cNvSpPr/>
      </dsp:nvSpPr>
      <dsp:spPr>
        <a:xfrm rot="16200000">
          <a:off x="1173668" y="1250311"/>
          <a:ext cx="4798529" cy="2297906"/>
        </a:xfrm>
        <a:prstGeom prst="flowChartInternalStora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buFont typeface="+mj-lt"/>
            <a:buNone/>
          </a:pPr>
          <a:r>
            <a:rPr lang="id-ID" sz="1600" kern="1200" dirty="0" smtClean="0"/>
            <a:t>2. I</a:t>
          </a:r>
          <a:r>
            <a:rPr lang="en-US" sz="1600" kern="1200" dirty="0" smtClean="0"/>
            <a:t>s </a:t>
          </a:r>
          <a:r>
            <a:rPr lang="en-US" sz="1600" kern="1200" dirty="0"/>
            <a:t>an embodiment of the quality and identity of the Indonesian Nation concerning the national education and training system owned by Indonesia.</a:t>
          </a:r>
        </a:p>
      </dsp:txBody>
      <dsp:txXfrm rot="5400000">
        <a:off x="2711217" y="0"/>
        <a:ext cx="2010668" cy="4198713"/>
      </dsp:txXfrm>
    </dsp:sp>
    <dsp:sp modelId="{43A8C022-5278-43A4-83D1-9E77433FDDDD}">
      <dsp:nvSpPr>
        <dsp:cNvPr id="0" name=""/>
        <dsp:cNvSpPr/>
      </dsp:nvSpPr>
      <dsp:spPr>
        <a:xfrm rot="16200000">
          <a:off x="3586377" y="1250311"/>
          <a:ext cx="4798529" cy="2297906"/>
        </a:xfrm>
        <a:prstGeom prst="flowChartInternalStora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l" defTabSz="622300">
            <a:lnSpc>
              <a:spcPct val="90000"/>
            </a:lnSpc>
            <a:spcBef>
              <a:spcPct val="0"/>
            </a:spcBef>
            <a:spcAft>
              <a:spcPct val="35000"/>
            </a:spcAft>
            <a:buFont typeface="+mj-lt"/>
            <a:buNone/>
          </a:pPr>
          <a:r>
            <a:rPr lang="id-ID" sz="1400" kern="1200" dirty="0" smtClean="0"/>
            <a:t>3</a:t>
          </a:r>
          <a:r>
            <a:rPr lang="id-ID" sz="1600" kern="1200" dirty="0" smtClean="0"/>
            <a:t>. C</a:t>
          </a:r>
          <a:r>
            <a:rPr lang="en-US" sz="1600" kern="1200" dirty="0" err="1" smtClean="0"/>
            <a:t>onsists</a:t>
          </a:r>
          <a:r>
            <a:rPr lang="en-US" sz="1600" kern="1200" dirty="0" smtClean="0"/>
            <a:t> </a:t>
          </a:r>
          <a:r>
            <a:rPr lang="en-US" sz="1600" kern="1200" dirty="0"/>
            <a:t>of 9 (nine) qualification levels, starting from Qualification 1 as the lowest qualification and qualification - 9 as the highest qualification; </a:t>
          </a:r>
        </a:p>
      </dsp:txBody>
      <dsp:txXfrm rot="5400000">
        <a:off x="5123926" y="0"/>
        <a:ext cx="2010668" cy="4198713"/>
      </dsp:txXfrm>
    </dsp:sp>
    <dsp:sp modelId="{BF6483CE-293F-4110-BA16-EABB6BFE9639}">
      <dsp:nvSpPr>
        <dsp:cNvPr id="0" name=""/>
        <dsp:cNvSpPr/>
      </dsp:nvSpPr>
      <dsp:spPr>
        <a:xfrm rot="16200000">
          <a:off x="5930507" y="1250311"/>
          <a:ext cx="4798529" cy="2297906"/>
        </a:xfrm>
        <a:prstGeom prst="flowChartInternalStora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buFont typeface="+mj-lt"/>
            <a:buNone/>
          </a:pPr>
          <a:r>
            <a:rPr lang="id-ID" sz="1600" kern="1200" dirty="0" smtClean="0"/>
            <a:t>4. </a:t>
          </a:r>
          <a:r>
            <a:rPr lang="en-US" sz="1600" kern="1200" dirty="0" smtClean="0"/>
            <a:t>The </a:t>
          </a:r>
          <a:r>
            <a:rPr lang="en-US" sz="1600" kern="1200" dirty="0"/>
            <a:t>level of qualification is the level of learning achievement agreed nationally, arranged based on the results of education or training obtained through formal, non-formal, informal, or work experience;</a:t>
          </a:r>
        </a:p>
      </dsp:txBody>
      <dsp:txXfrm rot="5400000">
        <a:off x="7468056" y="0"/>
        <a:ext cx="2010668" cy="4198713"/>
      </dsp:txXfrm>
    </dsp:sp>
    <dsp:sp modelId="{3EC86BE7-056A-4274-8170-CE9D42413AE2}">
      <dsp:nvSpPr>
        <dsp:cNvPr id="0" name=""/>
        <dsp:cNvSpPr/>
      </dsp:nvSpPr>
      <dsp:spPr>
        <a:xfrm rot="16200000">
          <a:off x="8258860" y="1250311"/>
          <a:ext cx="4798529" cy="2297906"/>
        </a:xfrm>
        <a:prstGeom prst="flowChartInternalStora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buFont typeface="+mj-lt"/>
            <a:buNone/>
          </a:pPr>
          <a:r>
            <a:rPr lang="id-ID" sz="1600" kern="1200" dirty="0" smtClean="0"/>
            <a:t>5. </a:t>
          </a:r>
          <a:r>
            <a:rPr lang="en-US" sz="1600" kern="1200" dirty="0" smtClean="0"/>
            <a:t>With </a:t>
          </a:r>
          <a:r>
            <a:rPr lang="en-US" sz="1600" kern="1200" dirty="0"/>
            <a:t>the issuance of Presidential Regulation No. 8 of 2012, then every tertiary institution, including the </a:t>
          </a:r>
          <a:r>
            <a:rPr lang="en-US" sz="1600" kern="1200" dirty="0" err="1"/>
            <a:t>LPTK</a:t>
          </a:r>
          <a:r>
            <a:rPr lang="en-US" sz="1600" kern="1200" dirty="0"/>
            <a:t> (Educational Personnel Education Institution) must certainly formulate a </a:t>
          </a:r>
          <a:r>
            <a:rPr lang="en-US" sz="1600" kern="1200" dirty="0" err="1"/>
            <a:t>KKNI</a:t>
          </a:r>
          <a:r>
            <a:rPr lang="en-US" sz="1600" kern="1200" dirty="0"/>
            <a:t>-based study program curriculum.</a:t>
          </a:r>
        </a:p>
      </dsp:txBody>
      <dsp:txXfrm rot="5400000">
        <a:off x="9796409" y="0"/>
        <a:ext cx="2010668" cy="4198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FA8042-29A1-4486-A765-755269840617}"/>
              </a:ext>
            </a:extLst>
          </p:cNvPr>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8D8449A-A734-4B2E-9806-61303F24B60B}"/>
              </a:ext>
            </a:extLst>
          </p:cNvPr>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C9249263-8DF9-4907-970E-1CFD040DC73A}" type="datetimeFigureOut">
              <a:rPr lang="en-US" smtClean="0"/>
              <a:t>7/23/2019</a:t>
            </a:fld>
            <a:endParaRPr lang="en-US" dirty="0"/>
          </a:p>
        </p:txBody>
      </p:sp>
      <p:sp>
        <p:nvSpPr>
          <p:cNvPr id="4" name="Footer Placeholder 3">
            <a:extLst>
              <a:ext uri="{FF2B5EF4-FFF2-40B4-BE49-F238E27FC236}">
                <a16:creationId xmlns:a16="http://schemas.microsoft.com/office/drawing/2014/main" xmlns="" id="{F6605C2A-990C-4531-8CBF-BC3BEC0AF344}"/>
              </a:ext>
            </a:extLst>
          </p:cNvPr>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D7358FE-F7D5-4C85-B0FD-2394F7F87740}"/>
              </a:ext>
            </a:extLst>
          </p:cNvPr>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7/23/2019</a:t>
            </a:fld>
            <a:endParaRPr lang="en-US" noProof="0" dirty="0"/>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a:p>
        </p:txBody>
      </p:sp>
    </p:spTree>
    <p:extLst>
      <p:ext uri="{BB962C8B-B14F-4D97-AF65-F5344CB8AC3E}">
        <p14:creationId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2</a:t>
            </a:fld>
            <a:endParaRPr lang="en-US"/>
          </a:p>
        </p:txBody>
      </p:sp>
    </p:spTree>
    <p:extLst>
      <p:ext uri="{BB962C8B-B14F-4D97-AF65-F5344CB8AC3E}">
        <p14:creationId xmlns:p14="http://schemas.microsoft.com/office/powerpoint/2010/main" val="84242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a:p>
        </p:txBody>
      </p:sp>
    </p:spTree>
    <p:extLst>
      <p:ext uri="{BB962C8B-B14F-4D97-AF65-F5344CB8AC3E}">
        <p14:creationId xmlns:p14="http://schemas.microsoft.com/office/powerpoint/2010/main" val="3465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4</a:t>
            </a:fld>
            <a:endParaRPr lang="en-US"/>
          </a:p>
        </p:txBody>
      </p:sp>
    </p:spTree>
    <p:extLst>
      <p:ext uri="{BB962C8B-B14F-4D97-AF65-F5344CB8AC3E}">
        <p14:creationId xmlns:p14="http://schemas.microsoft.com/office/powerpoint/2010/main" val="36048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5</a:t>
            </a:fld>
            <a:endParaRPr lang="en-US"/>
          </a:p>
        </p:txBody>
      </p:sp>
    </p:spTree>
    <p:extLst>
      <p:ext uri="{BB962C8B-B14F-4D97-AF65-F5344CB8AC3E}">
        <p14:creationId xmlns:p14="http://schemas.microsoft.com/office/powerpoint/2010/main" val="185964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6</a:t>
            </a:fld>
            <a:endParaRPr lang="en-US" noProof="0" dirty="0"/>
          </a:p>
        </p:txBody>
      </p:sp>
    </p:spTree>
    <p:extLst>
      <p:ext uri="{BB962C8B-B14F-4D97-AF65-F5344CB8AC3E}">
        <p14:creationId xmlns:p14="http://schemas.microsoft.com/office/powerpoint/2010/main" val="42952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7</a:t>
            </a:fld>
            <a:endParaRPr lang="en-US" noProof="0" dirty="0"/>
          </a:p>
        </p:txBody>
      </p:sp>
    </p:spTree>
    <p:extLst>
      <p:ext uri="{BB962C8B-B14F-4D97-AF65-F5344CB8AC3E}">
        <p14:creationId xmlns:p14="http://schemas.microsoft.com/office/powerpoint/2010/main" val="99423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22</a:t>
            </a:fld>
            <a:endParaRPr lang="en-US" noProof="0" dirty="0"/>
          </a:p>
        </p:txBody>
      </p:sp>
    </p:spTree>
    <p:extLst>
      <p:ext uri="{BB962C8B-B14F-4D97-AF65-F5344CB8AC3E}">
        <p14:creationId xmlns:p14="http://schemas.microsoft.com/office/powerpoint/2010/main" val="264119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6"/>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4"/>
            <a:ext cx="2743200" cy="365125"/>
          </a:xfrm>
          <a:prstGeom prst="rect">
            <a:avLst/>
          </a:prstGeom>
        </p:spPr>
        <p:txBody>
          <a:bodyPr/>
          <a:lstStyle/>
          <a:p>
            <a:fld id="{C1F93407-1483-4B80-86DE-DAE1D4D89093}" type="datetimeFigureOut">
              <a:rPr lang="en-US" noProof="0" smtClean="0"/>
              <a:t>7/23/2019</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5"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5" y="2475191"/>
            <a:ext cx="7487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7"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363417"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6347381"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6347381"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363417"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363417"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1"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2"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3" y="4594683"/>
            <a:ext cx="7487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839790" y="4839683"/>
            <a:ext cx="10507663"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5"/>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8"/>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10251395"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5" y="330754"/>
            <a:ext cx="1268187"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8" y="421049"/>
            <a:ext cx="7487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363418" y="421049"/>
            <a:ext cx="748799"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6"/>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4"/>
            <a:ext cx="2743200" cy="365125"/>
          </a:xfrm>
          <a:prstGeom prst="rect">
            <a:avLst/>
          </a:prstGeom>
        </p:spPr>
        <p:txBody>
          <a:bodyPr/>
          <a:lstStyle/>
          <a:p>
            <a:fld id="{C1F93407-1483-4B80-86DE-DAE1D4D89093}" type="datetimeFigureOut">
              <a:rPr lang="en-US" smtClean="0">
                <a:solidFill>
                  <a:prstClr val="black"/>
                </a:solidFill>
              </a:rPr>
              <a:pPr/>
              <a:t>7/23/2019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5"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5" y="2475191"/>
            <a:ext cx="7487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7"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50801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5908433"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5908429" y="2506666"/>
            <a:ext cx="5445371"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69047" y="4"/>
            <a:ext cx="5210175"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3"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7" y="421049"/>
            <a:ext cx="7487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1"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4" y="672411"/>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2"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54331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363418"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363417" y="2506666"/>
            <a:ext cx="5445371"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24053"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363418" y="421049"/>
            <a:ext cx="7487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804747"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9542187" y="555161"/>
            <a:ext cx="2649815"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5919757" y="4289114"/>
            <a:ext cx="3430407"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32117673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5908433"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5908429" y="2506666"/>
            <a:ext cx="5445371"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69047" y="4"/>
            <a:ext cx="5210175"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3"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7" y="421049"/>
            <a:ext cx="7487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1"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4" y="672411"/>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2"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1"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831851" y="4839695"/>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2"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3" y="4594683"/>
            <a:ext cx="7487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14492846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4080985" y="2426278"/>
            <a:ext cx="3008435"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4080985" y="3097706"/>
            <a:ext cx="3008435"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8"/>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3639489" y="421049"/>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7870581" y="2426278"/>
            <a:ext cx="3008435"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7870581" y="3097706"/>
            <a:ext cx="3008435"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4080987"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7868010"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10251395"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5" y="330754"/>
            <a:ext cx="1268187"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8" y="421049"/>
            <a:ext cx="7487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223762835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5316491" y="0"/>
            <a:ext cx="6875511"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0" y="4"/>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831851" y="1723295"/>
            <a:ext cx="5307247"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384652" y="1087910"/>
            <a:ext cx="4468699"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368712" y="2552615"/>
            <a:ext cx="4097779"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54992"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1130929" y="4803540"/>
            <a:ext cx="3616779"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0770190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4"/>
            <a:ext cx="2743200" cy="365125"/>
          </a:xfrm>
          <a:prstGeom prst="rect">
            <a:avLst/>
          </a:prstGeom>
        </p:spPr>
        <p:txBody>
          <a:bodyPr/>
          <a:lstStyle/>
          <a:p>
            <a:fld id="{C1F93407-1483-4B80-86DE-DAE1D4D89093}" type="datetimeFigureOut">
              <a:rPr lang="en-US" smtClean="0">
                <a:solidFill>
                  <a:prstClr val="black"/>
                </a:solidFill>
              </a:rPr>
              <a:pPr/>
              <a:t>7/23/2019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5"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7"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5406811" y="4126311"/>
            <a:ext cx="3640479"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5408613" y="4836222"/>
            <a:ext cx="3638675"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4793475" y="2475191"/>
            <a:ext cx="748799"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87154" y="4809681"/>
            <a:ext cx="542081" cy="542081"/>
          </a:xfrm>
          <a:prstGeom prst="rect">
            <a:avLst/>
          </a:prstGeom>
        </p:spPr>
      </p:pic>
    </p:spTree>
    <p:extLst>
      <p:ext uri="{BB962C8B-B14F-4D97-AF65-F5344CB8AC3E}">
        <p14:creationId xmlns:p14="http://schemas.microsoft.com/office/powerpoint/2010/main" val="2177054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6"/>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4"/>
            <a:ext cx="2743200" cy="365125"/>
          </a:xfrm>
          <a:prstGeom prst="rect">
            <a:avLst/>
          </a:prstGeom>
        </p:spPr>
        <p:txBody>
          <a:bodyPr/>
          <a:lstStyle/>
          <a:p>
            <a:fld id="{C1F93407-1483-4B80-86DE-DAE1D4D89093}" type="datetimeFigureOut">
              <a:rPr lang="en-US" smtClean="0">
                <a:solidFill>
                  <a:prstClr val="black"/>
                </a:solidFill>
              </a:rPr>
              <a:pPr/>
              <a:t>7/23/2019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5"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5" y="2475191"/>
            <a:ext cx="7487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8621487"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1" y="4"/>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2154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3"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7" y="421049"/>
            <a:ext cx="7487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1"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4" y="672411"/>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2"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1001748"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915465" y="1276858"/>
            <a:ext cx="4097779"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915468" y="2620655"/>
            <a:ext cx="4097779"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56725130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388374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363417"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7608977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6347381"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6347381"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363417"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363417"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9964699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1"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2"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3" y="4594683"/>
            <a:ext cx="7487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839790" y="4839683"/>
            <a:ext cx="10507663"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5"/>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5501806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363418"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363417" y="2506666"/>
            <a:ext cx="5445371"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24053"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363418" y="421049"/>
            <a:ext cx="7487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804747"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9542187" y="555161"/>
            <a:ext cx="2649815"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5919757" y="4289114"/>
            <a:ext cx="3430407"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8"/>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10251395"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5" y="330754"/>
            <a:ext cx="1268187"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8" y="421049"/>
            <a:ext cx="7487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746724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3"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7" y="1452565"/>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3" y="1429123"/>
            <a:ext cx="9737559"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8" y="421049"/>
            <a:ext cx="7487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4289753" y="4494279"/>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8964568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363418" y="421049"/>
            <a:ext cx="748799"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342811961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1"/>
            <a:ext cx="10363200" cy="457200"/>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914400" y="1676400"/>
            <a:ext cx="10363200" cy="4572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solidFill>
                <a:prstClr val="black"/>
              </a:solidFill>
              <a:cs typeface="Arial" pitchFamily="34" charset="0"/>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mtClean="0">
                <a:solidFill>
                  <a:prstClr val="black"/>
                </a:solidFill>
                <a:cs typeface="Arial" pitchFamily="34" charset="0"/>
              </a:rPr>
              <a:t>Mkn-PPs.</a:t>
            </a:r>
            <a:endParaRPr lang="en-US">
              <a:solidFill>
                <a:prstClr val="black"/>
              </a:solidFill>
              <a:cs typeface="Arial" pitchFamily="34" charset="0"/>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57DE94FA-8E3C-4318-AA5E-F20215DFA043}" type="slidenum">
              <a:rPr lang="en-US">
                <a:solidFill>
                  <a:prstClr val="black"/>
                </a:solidFill>
                <a:cs typeface="Arial" pitchFamily="34" charset="0"/>
              </a:rPr>
              <a:pPr>
                <a:defRPr/>
              </a:pPr>
              <a:t>‹#›</a:t>
            </a:fld>
            <a:endParaRPr lang="en-US">
              <a:solidFill>
                <a:prstClr val="black"/>
              </a:solidFill>
              <a:cs typeface="Arial" pitchFamily="34" charset="0"/>
            </a:endParaRPr>
          </a:p>
        </p:txBody>
      </p:sp>
    </p:spTree>
    <p:extLst>
      <p:ext uri="{BB962C8B-B14F-4D97-AF65-F5344CB8AC3E}">
        <p14:creationId xmlns:p14="http://schemas.microsoft.com/office/powerpoint/2010/main" val="34721993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1"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831851" y="4839695"/>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2"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3" y="4594683"/>
            <a:ext cx="7487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4080985" y="2426278"/>
            <a:ext cx="3008435"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4080985" y="3097706"/>
            <a:ext cx="3008435"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8"/>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3639489" y="421049"/>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7870581" y="2426278"/>
            <a:ext cx="3008435"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7870581" y="3097706"/>
            <a:ext cx="3008435"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4080987"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7868010"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10251395"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5" y="330754"/>
            <a:ext cx="1268187"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8" y="421049"/>
            <a:ext cx="7487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5316491" y="0"/>
            <a:ext cx="6875511"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0" y="4"/>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831851" y="1723295"/>
            <a:ext cx="5307247"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384652" y="1087910"/>
            <a:ext cx="4468699"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368712" y="2552615"/>
            <a:ext cx="4097779"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54992"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7" y="6462717"/>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1130929" y="4803540"/>
            <a:ext cx="3616779"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4"/>
            <a:ext cx="2743200" cy="365125"/>
          </a:xfrm>
          <a:prstGeom prst="rect">
            <a:avLst/>
          </a:prstGeom>
        </p:spPr>
        <p:txBody>
          <a:bodyPr/>
          <a:lstStyle/>
          <a:p>
            <a:fld id="{C1F93407-1483-4B80-86DE-DAE1D4D89093}" type="datetimeFigureOut">
              <a:rPr lang="en-US" noProof="0" smtClean="0"/>
              <a:t>7/23/2019</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5"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7"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5406811" y="4126311"/>
            <a:ext cx="3640479"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5408613" y="4836222"/>
            <a:ext cx="3638675"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4793475" y="2475191"/>
            <a:ext cx="748799"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87154" y="4809681"/>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6"/>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4"/>
            <a:ext cx="2743200" cy="365125"/>
          </a:xfrm>
          <a:prstGeom prst="rect">
            <a:avLst/>
          </a:prstGeom>
        </p:spPr>
        <p:txBody>
          <a:bodyPr/>
          <a:lstStyle/>
          <a:p>
            <a:fld id="{C1F93407-1483-4B80-86DE-DAE1D4D89093}" type="datetimeFigureOut">
              <a:rPr lang="en-US" noProof="0" smtClean="0"/>
              <a:t>7/23/2019</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5"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5" y="2475191"/>
            <a:ext cx="7487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8621487"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1" y="4"/>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11"/>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3"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7" y="421049"/>
            <a:ext cx="7487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1"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4" y="672411"/>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2"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1001748"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915465" y="1276858"/>
            <a:ext cx="4097779"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915468" y="2620655"/>
            <a:ext cx="4097779"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363416" y="365129"/>
            <a:ext cx="11465168"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363416" y="365129"/>
            <a:ext cx="11465168"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22186039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Freeform 20"/>
          <p:cNvSpPr/>
          <p:nvPr userDrawn="1"/>
        </p:nvSpPr>
        <p:spPr>
          <a:xfrm flipH="1" flipV="1">
            <a:off x="-2" y="5705732"/>
            <a:ext cx="12191999" cy="1152269"/>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Freeform 19"/>
          <p:cNvSpPr/>
          <p:nvPr userDrawn="1"/>
        </p:nvSpPr>
        <p:spPr>
          <a:xfrm flipH="1">
            <a:off x="0" y="-20060"/>
            <a:ext cx="12192000" cy="1176080"/>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Freeform 18"/>
          <p:cNvSpPr/>
          <p:nvPr userDrawn="1"/>
        </p:nvSpPr>
        <p:spPr>
          <a:xfrm flipH="1">
            <a:off x="0" y="-42534"/>
            <a:ext cx="12192000" cy="990600"/>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Freeform 24"/>
          <p:cNvSpPr/>
          <p:nvPr userDrawn="1"/>
        </p:nvSpPr>
        <p:spPr>
          <a:xfrm flipH="1">
            <a:off x="0" y="-34937"/>
            <a:ext cx="12192000" cy="906236"/>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031" name="Group 5"/>
          <p:cNvGrpSpPr>
            <a:grpSpLocks/>
          </p:cNvGrpSpPr>
          <p:nvPr userDrawn="1"/>
        </p:nvGrpSpPr>
        <p:grpSpPr bwMode="auto">
          <a:xfrm>
            <a:off x="38100" y="12171"/>
            <a:ext cx="1169985" cy="762567"/>
            <a:chOff x="457200" y="76200"/>
            <a:chExt cx="1251086" cy="1066799"/>
          </a:xfrm>
        </p:grpSpPr>
        <p:pic>
          <p:nvPicPr>
            <p:cNvPr id="1033" name="Picture 26" descr="Logo_uny.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
              <a:ext cx="1042664"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7"/>
            <p:cNvSpPr txBox="1">
              <a:spLocks noChangeArrowheads="1"/>
            </p:cNvSpPr>
            <p:nvPr/>
          </p:nvSpPr>
          <p:spPr bwMode="auto">
            <a:xfrm>
              <a:off x="1510750" y="76200"/>
              <a:ext cx="197536" cy="6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b="1">
                <a:solidFill>
                  <a:prstClr val="white"/>
                </a:solidFill>
                <a:cs typeface="Arial" pitchFamily="34" charset="0"/>
              </a:endParaRPr>
            </a:p>
          </p:txBody>
        </p:sp>
      </p:grpSp>
      <p:sp>
        <p:nvSpPr>
          <p:cNvPr id="12" name="Freeform 11"/>
          <p:cNvSpPr/>
          <p:nvPr userDrawn="1"/>
        </p:nvSpPr>
        <p:spPr>
          <a:xfrm flipH="1" flipV="1">
            <a:off x="0" y="5990451"/>
            <a:ext cx="12192000" cy="867548"/>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Freeform 12"/>
          <p:cNvSpPr/>
          <p:nvPr userDrawn="1"/>
        </p:nvSpPr>
        <p:spPr>
          <a:xfrm flipH="1" flipV="1">
            <a:off x="0" y="6067426"/>
            <a:ext cx="12192000" cy="790574"/>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TextBox 11"/>
          <p:cNvSpPr txBox="1">
            <a:spLocks noChangeArrowheads="1"/>
          </p:cNvSpPr>
          <p:nvPr userDrawn="1"/>
        </p:nvSpPr>
        <p:spPr bwMode="auto">
          <a:xfrm>
            <a:off x="9042401" y="6424225"/>
            <a:ext cx="2318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b="1" dirty="0">
                <a:solidFill>
                  <a:prstClr val="white"/>
                </a:solidFill>
                <a:cs typeface="Arial" pitchFamily="34" charset="0"/>
              </a:rPr>
              <a:t>http</a:t>
            </a:r>
            <a:r>
              <a:rPr lang="en-US" altLang="en-US" sz="2000" b="1" dirty="0" smtClean="0">
                <a:solidFill>
                  <a:prstClr val="white"/>
                </a:solidFill>
                <a:cs typeface="Arial" pitchFamily="34" charset="0"/>
              </a:rPr>
              <a:t>://pps.uny.ac.id</a:t>
            </a:r>
            <a:endParaRPr lang="en-US" altLang="en-US" sz="2000" b="1" dirty="0">
              <a:solidFill>
                <a:prstClr val="white"/>
              </a:solidFill>
              <a:cs typeface="Arial" pitchFamily="34" charset="0"/>
            </a:endParaRPr>
          </a:p>
        </p:txBody>
      </p:sp>
      <p:sp>
        <p:nvSpPr>
          <p:cNvPr id="15" name="TextBox 1"/>
          <p:cNvSpPr txBox="1">
            <a:spLocks noChangeArrowheads="1"/>
          </p:cNvSpPr>
          <p:nvPr userDrawn="1"/>
        </p:nvSpPr>
        <p:spPr bwMode="auto">
          <a:xfrm>
            <a:off x="-609600" y="64242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000" b="1" dirty="0" smtClean="0">
                <a:solidFill>
                  <a:prstClr val="white"/>
                </a:solidFill>
                <a:cs typeface="Arial" pitchFamily="34" charset="0"/>
              </a:rPr>
              <a:t>TAKWA, MANDIRI, CENDEKIA</a:t>
            </a:r>
            <a:endParaRPr lang="en-US" altLang="en-US" sz="2000" b="1" dirty="0">
              <a:solidFill>
                <a:prstClr val="white"/>
              </a:solidFill>
              <a:cs typeface="Arial" pitchFamily="34" charset="0"/>
            </a:endParaRPr>
          </a:p>
        </p:txBody>
      </p:sp>
      <p:sp>
        <p:nvSpPr>
          <p:cNvPr id="2" name="Title Placeholder 1"/>
          <p:cNvSpPr>
            <a:spLocks noGrp="1"/>
          </p:cNvSpPr>
          <p:nvPr>
            <p:ph type="title"/>
          </p:nvPr>
        </p:nvSpPr>
        <p:spPr>
          <a:xfrm>
            <a:off x="304800" y="1017836"/>
            <a:ext cx="11785600" cy="67285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793784"/>
            <a:ext cx="1178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6448433"/>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p:titleStyle>
    <p:bodyStyle>
      <a:lvl1pPr algn="l" rtl="0" eaLnBrk="1" fontAlgn="base" hangingPunct="1">
        <a:spcBef>
          <a:spcPct val="0"/>
        </a:spcBef>
        <a:spcAft>
          <a:spcPct val="0"/>
        </a:spcAft>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erial view bridge over water">
            <a:extLst>
              <a:ext uri="{FF2B5EF4-FFF2-40B4-BE49-F238E27FC236}">
                <a16:creationId xmlns:a16="http://schemas.microsoft.com/office/drawing/2014/main" xmlns="" id="{F7CD9EDC-C949-4D72-B04B-A61A034595A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xmlns="" id="{B30359CD-8DFF-4AF2-B957-630ED2A60E8D}"/>
              </a:ext>
            </a:extLst>
          </p:cNvPr>
          <p:cNvSpPr>
            <a:spLocks noGrp="1"/>
          </p:cNvSpPr>
          <p:nvPr>
            <p:ph type="ctrTitle"/>
          </p:nvPr>
        </p:nvSpPr>
        <p:spPr>
          <a:xfrm>
            <a:off x="4702067" y="1472894"/>
            <a:ext cx="7233557" cy="2288949"/>
          </a:xfrm>
        </p:spPr>
        <p:txBody>
          <a:bodyPr>
            <a:normAutofit fontScale="90000"/>
          </a:bodyPr>
          <a:lstStyle/>
          <a:p>
            <a:pPr algn="ctr"/>
            <a:r>
              <a:rPr lang="en-US" dirty="0">
                <a:solidFill>
                  <a:srgbClr val="C00000"/>
                </a:solidFill>
              </a:rPr>
              <a:t>TREND OF THE </a:t>
            </a:r>
            <a:br>
              <a:rPr lang="en-US" dirty="0">
                <a:solidFill>
                  <a:srgbClr val="C00000"/>
                </a:solidFill>
              </a:rPr>
            </a:br>
            <a:r>
              <a:rPr lang="en-US" dirty="0">
                <a:solidFill>
                  <a:srgbClr val="C00000"/>
                </a:solidFill>
              </a:rPr>
              <a:t>GEOGRAPHY EDUCATION CURRICULUM DEVELOPMENT </a:t>
            </a:r>
          </a:p>
        </p:txBody>
      </p:sp>
      <p:sp>
        <p:nvSpPr>
          <p:cNvPr id="3" name="Subtitle 2">
            <a:extLst>
              <a:ext uri="{FF2B5EF4-FFF2-40B4-BE49-F238E27FC236}">
                <a16:creationId xmlns:a16="http://schemas.microsoft.com/office/drawing/2014/main" xmlns="" id="{F1DF7D53-1D50-48D8-B3B4-B9632324B2AB}"/>
              </a:ext>
            </a:extLst>
          </p:cNvPr>
          <p:cNvSpPr>
            <a:spLocks noGrp="1"/>
          </p:cNvSpPr>
          <p:nvPr>
            <p:ph type="subTitle" idx="1"/>
          </p:nvPr>
        </p:nvSpPr>
        <p:spPr>
          <a:xfrm>
            <a:off x="4891254" y="4556235"/>
            <a:ext cx="6759465" cy="898634"/>
          </a:xfrm>
        </p:spPr>
        <p:txBody>
          <a:bodyPr>
            <a:noAutofit/>
          </a:bodyPr>
          <a:lstStyle/>
          <a:p>
            <a:pPr algn="ctr">
              <a:lnSpc>
                <a:spcPct val="100000"/>
              </a:lnSpc>
              <a:spcBef>
                <a:spcPts val="0"/>
              </a:spcBef>
            </a:pPr>
            <a:r>
              <a:rPr lang="en-US" sz="2400" b="1" dirty="0"/>
              <a:t>By: </a:t>
            </a:r>
            <a:r>
              <a:rPr lang="en-US" sz="2400" b="1" dirty="0" smtClean="0"/>
              <a:t>MUKMINAN</a:t>
            </a:r>
            <a:r>
              <a:rPr lang="id-ID" sz="2400" b="1" dirty="0" smtClean="0"/>
              <a:t> </a:t>
            </a:r>
          </a:p>
          <a:p>
            <a:pPr algn="ctr">
              <a:lnSpc>
                <a:spcPct val="100000"/>
              </a:lnSpc>
              <a:spcBef>
                <a:spcPts val="0"/>
              </a:spcBef>
            </a:pPr>
            <a:r>
              <a:rPr lang="id-ID" sz="2400" b="1" dirty="0"/>
              <a:t>FSS-YSU</a:t>
            </a:r>
            <a:r>
              <a:rPr lang="id-ID" sz="2400" b="1" dirty="0" smtClean="0"/>
              <a:t> (FIS-UNY)</a:t>
            </a:r>
            <a:endParaRPr lang="en-US" sz="2400" b="1" dirty="0"/>
          </a:p>
        </p:txBody>
      </p:sp>
    </p:spTree>
    <p:extLst>
      <p:ext uri="{BB962C8B-B14F-4D97-AF65-F5344CB8AC3E}">
        <p14:creationId xmlns:p14="http://schemas.microsoft.com/office/powerpoint/2010/main" val="206440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F75DA-840F-43A6-82A3-F7F442DC6118}"/>
              </a:ext>
            </a:extLst>
          </p:cNvPr>
          <p:cNvSpPr>
            <a:spLocks noGrp="1"/>
          </p:cNvSpPr>
          <p:nvPr>
            <p:ph type="title"/>
          </p:nvPr>
        </p:nvSpPr>
        <p:spPr>
          <a:xfrm>
            <a:off x="337356" y="1418987"/>
            <a:ext cx="4468699" cy="3547155"/>
          </a:xfrm>
        </p:spPr>
        <p:txBody>
          <a:bodyPr/>
          <a:lstStyle/>
          <a:p>
            <a:r>
              <a:rPr lang="en-US" dirty="0"/>
              <a:t>DEVELOPMENT OF THE CONCEPT OF GEOGRAPHY AS </a:t>
            </a:r>
            <a:r>
              <a:rPr lang="id-ID" dirty="0" smtClean="0"/>
              <a:t>A </a:t>
            </a:r>
            <a:r>
              <a:rPr lang="en-US" dirty="0" smtClean="0"/>
              <a:t>SCIEN</a:t>
            </a:r>
            <a:r>
              <a:rPr lang="id-ID" dirty="0" smtClean="0"/>
              <a:t>TIFIC </a:t>
            </a:r>
            <a:r>
              <a:rPr lang="en-US" dirty="0" smtClean="0"/>
              <a:t>DISCIPLINE </a:t>
            </a:r>
            <a:endParaRPr lang="en-US" dirty="0"/>
          </a:p>
        </p:txBody>
      </p:sp>
      <p:sp>
        <p:nvSpPr>
          <p:cNvPr id="3" name="Slide Number Placeholder 2">
            <a:extLst>
              <a:ext uri="{FF2B5EF4-FFF2-40B4-BE49-F238E27FC236}">
                <a16:creationId xmlns:a16="http://schemas.microsoft.com/office/drawing/2014/main" xmlns="" id="{A263BEBB-5CBD-4F00-B18B-1A7D7A649962}"/>
              </a:ext>
            </a:extLst>
          </p:cNvPr>
          <p:cNvSpPr>
            <a:spLocks noGrp="1"/>
          </p:cNvSpPr>
          <p:nvPr>
            <p:ph type="sldNum" sz="quarter" idx="12"/>
          </p:nvPr>
        </p:nvSpPr>
        <p:spPr/>
        <p:txBody>
          <a:bodyPr/>
          <a:lstStyle/>
          <a:p>
            <a:fld id="{48BB047D-A6CD-43AB-96F0-683C726B586B}" type="slidenum">
              <a:rPr lang="en-US" noProof="0" smtClean="0"/>
              <a:pPr/>
              <a:t>10</a:t>
            </a:fld>
            <a:endParaRPr lang="en-US" noProof="0" dirty="0"/>
          </a:p>
        </p:txBody>
      </p:sp>
      <p:sp>
        <p:nvSpPr>
          <p:cNvPr id="6" name="Content Placeholder 5">
            <a:extLst>
              <a:ext uri="{FF2B5EF4-FFF2-40B4-BE49-F238E27FC236}">
                <a16:creationId xmlns:a16="http://schemas.microsoft.com/office/drawing/2014/main" xmlns="" id="{CD614C28-6165-4E23-8088-627A9B9FF65D}"/>
              </a:ext>
            </a:extLst>
          </p:cNvPr>
          <p:cNvSpPr>
            <a:spLocks noGrp="1"/>
          </p:cNvSpPr>
          <p:nvPr>
            <p:ph sz="quarter" idx="14"/>
          </p:nvPr>
        </p:nvSpPr>
        <p:spPr/>
        <p:txBody>
          <a:bodyPr/>
          <a:lstStyle/>
          <a:p>
            <a:r>
              <a:rPr lang="en-US" dirty="0"/>
              <a:t>FIS UNY</a:t>
            </a:r>
          </a:p>
        </p:txBody>
      </p:sp>
      <p:sp>
        <p:nvSpPr>
          <p:cNvPr id="7" name="TextBox 6">
            <a:extLst>
              <a:ext uri="{FF2B5EF4-FFF2-40B4-BE49-F238E27FC236}">
                <a16:creationId xmlns:a16="http://schemas.microsoft.com/office/drawing/2014/main" xmlns="" id="{9C334469-2E16-4286-84BD-8585E475E9FC}"/>
              </a:ext>
            </a:extLst>
          </p:cNvPr>
          <p:cNvSpPr txBox="1"/>
          <p:nvPr/>
        </p:nvSpPr>
        <p:spPr>
          <a:xfrm>
            <a:off x="5560543" y="678007"/>
            <a:ext cx="6246808" cy="5262979"/>
          </a:xfrm>
          <a:prstGeom prst="rect">
            <a:avLst/>
          </a:prstGeom>
          <a:noFill/>
        </p:spPr>
        <p:txBody>
          <a:bodyPr wrap="square" rtlCol="0">
            <a:spAutoFit/>
          </a:bodyPr>
          <a:lstStyle/>
          <a:p>
            <a:r>
              <a:rPr lang="en-US" sz="2400" b="1" dirty="0">
                <a:solidFill>
                  <a:srgbClr val="C00000"/>
                </a:solidFill>
              </a:rPr>
              <a:t>Hopkin</a:t>
            </a:r>
            <a:r>
              <a:rPr lang="en-US" sz="2400" dirty="0">
                <a:solidFill>
                  <a:srgbClr val="C00000"/>
                </a:solidFill>
              </a:rPr>
              <a:t> </a:t>
            </a:r>
            <a:r>
              <a:rPr lang="en-US" sz="2400" dirty="0"/>
              <a:t>[2011] </a:t>
            </a:r>
            <a:r>
              <a:rPr lang="en-US" sz="2400" dirty="0" smtClean="0"/>
              <a:t>states</a:t>
            </a:r>
            <a:r>
              <a:rPr lang="id-ID" sz="2400" dirty="0" smtClean="0"/>
              <a:t>:</a:t>
            </a:r>
            <a:r>
              <a:rPr lang="en-US" sz="2400" dirty="0" smtClean="0"/>
              <a:t> </a:t>
            </a:r>
            <a:endParaRPr lang="id-ID" sz="2400" dirty="0" smtClean="0"/>
          </a:p>
          <a:p>
            <a:r>
              <a:rPr lang="en-US" sz="2400" dirty="0" smtClean="0"/>
              <a:t>geography </a:t>
            </a:r>
            <a:r>
              <a:rPr lang="en-US" sz="2400" dirty="0"/>
              <a:t>teaches about changes in progress that can lead a literate citizen of a globally connected world. </a:t>
            </a:r>
            <a:endParaRPr lang="id-ID" sz="2400" dirty="0" smtClean="0"/>
          </a:p>
          <a:p>
            <a:r>
              <a:rPr lang="en-US" sz="2400" b="1" dirty="0" smtClean="0">
                <a:solidFill>
                  <a:srgbClr val="C00000"/>
                </a:solidFill>
              </a:rPr>
              <a:t>Lambert</a:t>
            </a:r>
            <a:r>
              <a:rPr lang="en-US" sz="2400" dirty="0" smtClean="0">
                <a:solidFill>
                  <a:srgbClr val="C00000"/>
                </a:solidFill>
              </a:rPr>
              <a:t> </a:t>
            </a:r>
            <a:r>
              <a:rPr lang="en-US" sz="2400" dirty="0"/>
              <a:t>and </a:t>
            </a:r>
            <a:r>
              <a:rPr lang="en-US" sz="2400" b="1" dirty="0">
                <a:solidFill>
                  <a:srgbClr val="C00000"/>
                </a:solidFill>
              </a:rPr>
              <a:t>Morgan</a:t>
            </a:r>
            <a:r>
              <a:rPr lang="en-US" sz="2400" dirty="0">
                <a:solidFill>
                  <a:srgbClr val="C00000"/>
                </a:solidFill>
              </a:rPr>
              <a:t> </a:t>
            </a:r>
            <a:r>
              <a:rPr lang="en-US" sz="2400" dirty="0"/>
              <a:t>[2010] </a:t>
            </a:r>
            <a:r>
              <a:rPr lang="en-US" sz="2400" dirty="0" smtClean="0"/>
              <a:t>call</a:t>
            </a:r>
            <a:r>
              <a:rPr lang="id-ID" sz="2400" dirty="0" smtClean="0"/>
              <a:t>:</a:t>
            </a:r>
            <a:r>
              <a:rPr lang="en-US" sz="2400" dirty="0" smtClean="0"/>
              <a:t> </a:t>
            </a:r>
            <a:endParaRPr lang="id-ID" sz="2400" dirty="0" smtClean="0"/>
          </a:p>
          <a:p>
            <a:r>
              <a:rPr lang="en-US" sz="2400" dirty="0" smtClean="0"/>
              <a:t>modern </a:t>
            </a:r>
            <a:r>
              <a:rPr lang="en-US" sz="2400" dirty="0"/>
              <a:t>geography predicted to create an era of </a:t>
            </a:r>
            <a:r>
              <a:rPr lang="en-US" sz="2400" dirty="0">
                <a:solidFill>
                  <a:srgbClr val="C00000"/>
                </a:solidFill>
              </a:rPr>
              <a:t>harmony</a:t>
            </a:r>
            <a:r>
              <a:rPr lang="en-US" sz="2400" dirty="0"/>
              <a:t> and </a:t>
            </a:r>
            <a:r>
              <a:rPr lang="en-US" sz="2400" dirty="0">
                <a:solidFill>
                  <a:srgbClr val="C00000"/>
                </a:solidFill>
              </a:rPr>
              <a:t>stability</a:t>
            </a:r>
            <a:r>
              <a:rPr lang="en-US" sz="2400" dirty="0"/>
              <a:t> through the focus of spatial studies and human activity on earth. </a:t>
            </a:r>
            <a:r>
              <a:rPr lang="en-US" sz="2400" dirty="0" smtClean="0"/>
              <a:t>This </a:t>
            </a:r>
            <a:r>
              <a:rPr lang="en-US" sz="2400" dirty="0"/>
              <a:t>condition should be known and understood by the community as an effort to preserve the natural place of life. Preservation efforts can be given programmed within the scope of the school through integration in geography </a:t>
            </a:r>
            <a:r>
              <a:rPr lang="id-ID" sz="2400" dirty="0" smtClean="0"/>
              <a:t>teaching/instruction an</a:t>
            </a:r>
            <a:r>
              <a:rPr lang="en-US" sz="2400" dirty="0" smtClean="0"/>
              <a:t>d </a:t>
            </a:r>
            <a:r>
              <a:rPr lang="en-US" sz="2400" dirty="0"/>
              <a:t>other </a:t>
            </a:r>
            <a:r>
              <a:rPr lang="en-US" sz="2400" dirty="0" smtClean="0"/>
              <a:t>lessons</a:t>
            </a:r>
            <a:r>
              <a:rPr lang="id-ID" sz="2400" dirty="0" smtClean="0"/>
              <a:t>/cources</a:t>
            </a:r>
            <a:r>
              <a:rPr lang="en-US" sz="2400" dirty="0" smtClean="0"/>
              <a:t>.</a:t>
            </a:r>
            <a:endParaRPr lang="en-US" sz="2400" dirty="0"/>
          </a:p>
        </p:txBody>
      </p:sp>
    </p:spTree>
    <p:extLst>
      <p:ext uri="{BB962C8B-B14F-4D97-AF65-F5344CB8AC3E}">
        <p14:creationId xmlns:p14="http://schemas.microsoft.com/office/powerpoint/2010/main" val="228461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F75DA-840F-43A6-82A3-F7F442DC6118}"/>
              </a:ext>
            </a:extLst>
          </p:cNvPr>
          <p:cNvSpPr>
            <a:spLocks noGrp="1"/>
          </p:cNvSpPr>
          <p:nvPr>
            <p:ph type="title"/>
          </p:nvPr>
        </p:nvSpPr>
        <p:spPr>
          <a:xfrm>
            <a:off x="384652" y="1450518"/>
            <a:ext cx="4468699" cy="3026893"/>
          </a:xfrm>
        </p:spPr>
        <p:txBody>
          <a:bodyPr/>
          <a:lstStyle/>
          <a:p>
            <a:r>
              <a:rPr lang="en-US" dirty="0"/>
              <a:t>DEVELOPMENT OF THE CONCEPT OF GEOGRAPHY AS </a:t>
            </a:r>
            <a:r>
              <a:rPr lang="id-ID" dirty="0" smtClean="0"/>
              <a:t>a </a:t>
            </a:r>
            <a:r>
              <a:rPr lang="en-US" dirty="0" smtClean="0"/>
              <a:t>SCIEN</a:t>
            </a:r>
            <a:r>
              <a:rPr lang="id-ID" dirty="0" smtClean="0"/>
              <a:t>tifi</a:t>
            </a:r>
            <a:r>
              <a:rPr lang="en-US" dirty="0" smtClean="0"/>
              <a:t>C</a:t>
            </a:r>
            <a:r>
              <a:rPr lang="id-ID" dirty="0" smtClean="0"/>
              <a:t> </a:t>
            </a:r>
            <a:r>
              <a:rPr lang="en-US" dirty="0" smtClean="0"/>
              <a:t>DISCIPLINE</a:t>
            </a:r>
            <a:endParaRPr lang="en-US" dirty="0"/>
          </a:p>
        </p:txBody>
      </p:sp>
      <p:sp>
        <p:nvSpPr>
          <p:cNvPr id="3" name="Slide Number Placeholder 2">
            <a:extLst>
              <a:ext uri="{FF2B5EF4-FFF2-40B4-BE49-F238E27FC236}">
                <a16:creationId xmlns:a16="http://schemas.microsoft.com/office/drawing/2014/main" xmlns="" id="{A263BEBB-5CBD-4F00-B18B-1A7D7A649962}"/>
              </a:ext>
            </a:extLst>
          </p:cNvPr>
          <p:cNvSpPr>
            <a:spLocks noGrp="1"/>
          </p:cNvSpPr>
          <p:nvPr>
            <p:ph type="sldNum" sz="quarter" idx="12"/>
          </p:nvPr>
        </p:nvSpPr>
        <p:spPr/>
        <p:txBody>
          <a:bodyPr/>
          <a:lstStyle/>
          <a:p>
            <a:fld id="{48BB047D-A6CD-43AB-96F0-683C726B586B}" type="slidenum">
              <a:rPr lang="en-US" noProof="0" smtClean="0"/>
              <a:pPr/>
              <a:t>11</a:t>
            </a:fld>
            <a:endParaRPr lang="en-US" noProof="0" dirty="0"/>
          </a:p>
        </p:txBody>
      </p:sp>
      <p:sp>
        <p:nvSpPr>
          <p:cNvPr id="6" name="Content Placeholder 5">
            <a:extLst>
              <a:ext uri="{FF2B5EF4-FFF2-40B4-BE49-F238E27FC236}">
                <a16:creationId xmlns:a16="http://schemas.microsoft.com/office/drawing/2014/main" xmlns="" id="{CD614C28-6165-4E23-8088-627A9B9FF65D}"/>
              </a:ext>
            </a:extLst>
          </p:cNvPr>
          <p:cNvSpPr>
            <a:spLocks noGrp="1"/>
          </p:cNvSpPr>
          <p:nvPr>
            <p:ph sz="quarter" idx="14"/>
          </p:nvPr>
        </p:nvSpPr>
        <p:spPr/>
        <p:txBody>
          <a:bodyPr/>
          <a:lstStyle/>
          <a:p>
            <a:r>
              <a:rPr lang="en-US" dirty="0"/>
              <a:t>FIS UNY</a:t>
            </a:r>
          </a:p>
        </p:txBody>
      </p:sp>
      <p:sp>
        <p:nvSpPr>
          <p:cNvPr id="7" name="TextBox 6">
            <a:extLst>
              <a:ext uri="{FF2B5EF4-FFF2-40B4-BE49-F238E27FC236}">
                <a16:creationId xmlns:a16="http://schemas.microsoft.com/office/drawing/2014/main" xmlns="" id="{9C334469-2E16-4286-84BD-8585E475E9FC}"/>
              </a:ext>
            </a:extLst>
          </p:cNvPr>
          <p:cNvSpPr txBox="1"/>
          <p:nvPr/>
        </p:nvSpPr>
        <p:spPr>
          <a:xfrm>
            <a:off x="5560543" y="304117"/>
            <a:ext cx="6246808" cy="6555641"/>
          </a:xfrm>
          <a:prstGeom prst="rect">
            <a:avLst/>
          </a:prstGeom>
          <a:noFill/>
        </p:spPr>
        <p:txBody>
          <a:bodyPr wrap="square" rtlCol="0">
            <a:spAutoFit/>
          </a:bodyPr>
          <a:lstStyle/>
          <a:p>
            <a:r>
              <a:rPr lang="en-US" sz="2000" b="1" dirty="0">
                <a:solidFill>
                  <a:srgbClr val="C00000"/>
                </a:solidFill>
              </a:rPr>
              <a:t>Mohan</a:t>
            </a:r>
            <a:r>
              <a:rPr lang="en-US" sz="2000" dirty="0"/>
              <a:t> et al. [2015] </a:t>
            </a:r>
            <a:r>
              <a:rPr lang="en-US" sz="2000" dirty="0" smtClean="0"/>
              <a:t>explained</a:t>
            </a:r>
            <a:r>
              <a:rPr lang="id-ID" sz="2000" dirty="0" smtClean="0"/>
              <a:t>:</a:t>
            </a:r>
            <a:r>
              <a:rPr lang="en-US" sz="2000" dirty="0" smtClean="0"/>
              <a:t> </a:t>
            </a:r>
            <a:endParaRPr lang="id-ID" sz="2000" dirty="0" smtClean="0"/>
          </a:p>
          <a:p>
            <a:r>
              <a:rPr lang="en-US" sz="2000" dirty="0" smtClean="0"/>
              <a:t>geography </a:t>
            </a:r>
            <a:r>
              <a:rPr lang="en-US" sz="2000" dirty="0"/>
              <a:t>is a complex scientific discipline that focuses on the characteristics, relationships, and spatial patterns of human and natural activities. Geography teaches about culture, geopolitics, natural systems, distribution of resources and their use, and mapping of spatial data to better understand the world. </a:t>
            </a:r>
            <a:endParaRPr lang="id-ID" sz="2000" dirty="0" smtClean="0"/>
          </a:p>
          <a:p>
            <a:r>
              <a:rPr lang="en-US" sz="2000" b="1" dirty="0" smtClean="0">
                <a:solidFill>
                  <a:srgbClr val="C00000"/>
                </a:solidFill>
              </a:rPr>
              <a:t>Withers</a:t>
            </a:r>
            <a:r>
              <a:rPr lang="en-US" sz="2000" dirty="0"/>
              <a:t>, [2009] added that geography cannot be separated from the process of time and "place" as one of the most fundamental concepts in geography. </a:t>
            </a:r>
            <a:endParaRPr lang="id-ID" sz="2000" dirty="0" smtClean="0"/>
          </a:p>
          <a:p>
            <a:r>
              <a:rPr lang="en-US" sz="2000" b="1" dirty="0" smtClean="0">
                <a:solidFill>
                  <a:srgbClr val="C00000"/>
                </a:solidFill>
              </a:rPr>
              <a:t>Janelle </a:t>
            </a:r>
            <a:r>
              <a:rPr lang="en-US" sz="2000" b="1" dirty="0">
                <a:solidFill>
                  <a:srgbClr val="C00000"/>
                </a:solidFill>
              </a:rPr>
              <a:t>and Goodchild </a:t>
            </a:r>
            <a:r>
              <a:rPr lang="en-US" sz="2000" dirty="0"/>
              <a:t>[2010] </a:t>
            </a:r>
            <a:r>
              <a:rPr lang="en-US" sz="2000" dirty="0" smtClean="0"/>
              <a:t>state</a:t>
            </a:r>
            <a:r>
              <a:rPr lang="id-ID" sz="2000" dirty="0" smtClean="0"/>
              <a:t>:</a:t>
            </a:r>
            <a:r>
              <a:rPr lang="en-US" sz="2000" dirty="0" smtClean="0"/>
              <a:t> </a:t>
            </a:r>
            <a:endParaRPr lang="id-ID" sz="2000" dirty="0" smtClean="0"/>
          </a:p>
          <a:p>
            <a:r>
              <a:rPr lang="en-US" sz="2000" dirty="0" smtClean="0"/>
              <a:t>geography </a:t>
            </a:r>
            <a:r>
              <a:rPr lang="en-US" sz="2000" dirty="0"/>
              <a:t>does not only use conventional maps in explaining a phenomenon, but now can use remote sensing and Geographic Information System (GIS). </a:t>
            </a:r>
            <a:endParaRPr lang="id-ID" sz="2000" dirty="0" smtClean="0"/>
          </a:p>
          <a:p>
            <a:r>
              <a:rPr lang="en-US" sz="2000" dirty="0" smtClean="0"/>
              <a:t>The </a:t>
            </a:r>
            <a:r>
              <a:rPr lang="en-US" sz="2000" dirty="0"/>
              <a:t>geographical dimension as a learning product is made clear by </a:t>
            </a:r>
            <a:r>
              <a:rPr lang="en-US" sz="2000" dirty="0" err="1"/>
              <a:t>Anthamatten</a:t>
            </a:r>
            <a:r>
              <a:rPr lang="en-US" sz="2000" dirty="0"/>
              <a:t> [2010], Lee and </a:t>
            </a:r>
            <a:r>
              <a:rPr lang="en-US" sz="2000" dirty="0" err="1"/>
              <a:t>Bednarz</a:t>
            </a:r>
            <a:r>
              <a:rPr lang="en-US" sz="2000" dirty="0"/>
              <a:t> [2012</a:t>
            </a:r>
            <a:r>
              <a:rPr lang="en-US" sz="2000" dirty="0" smtClean="0"/>
              <a:t>], that </a:t>
            </a:r>
            <a:r>
              <a:rPr lang="en-US" sz="2000" dirty="0"/>
              <a:t>geography learning designs students to develop several spatial thinking abilities. The application of spatial concepts, such as location, distance, scale, distribution, and patterns, makes </a:t>
            </a:r>
            <a:r>
              <a:rPr lang="en-US" sz="2000" dirty="0">
                <a:solidFill>
                  <a:srgbClr val="C00000"/>
                </a:solidFill>
              </a:rPr>
              <a:t>spatial thinking </a:t>
            </a:r>
            <a:r>
              <a:rPr lang="en-US" sz="2000" dirty="0" smtClean="0"/>
              <a:t>a</a:t>
            </a:r>
            <a:r>
              <a:rPr lang="id-ID" sz="2000" dirty="0" smtClean="0"/>
              <a:t>s</a:t>
            </a:r>
            <a:r>
              <a:rPr lang="en-US" sz="2000" dirty="0" smtClean="0"/>
              <a:t> </a:t>
            </a:r>
            <a:r>
              <a:rPr lang="id-ID" sz="2000" dirty="0" smtClean="0">
                <a:solidFill>
                  <a:srgbClr val="C00000"/>
                </a:solidFill>
              </a:rPr>
              <a:t>characteristic </a:t>
            </a:r>
            <a:r>
              <a:rPr lang="en-US" sz="2000" dirty="0" smtClean="0">
                <a:solidFill>
                  <a:srgbClr val="C00000"/>
                </a:solidFill>
              </a:rPr>
              <a:t>of </a:t>
            </a:r>
            <a:r>
              <a:rPr lang="en-US" sz="2000" dirty="0">
                <a:solidFill>
                  <a:srgbClr val="C00000"/>
                </a:solidFill>
              </a:rPr>
              <a:t>geographic thinking</a:t>
            </a:r>
            <a:r>
              <a:rPr lang="en-US" sz="2000" dirty="0"/>
              <a:t>.</a:t>
            </a:r>
          </a:p>
        </p:txBody>
      </p:sp>
    </p:spTree>
    <p:extLst>
      <p:ext uri="{BB962C8B-B14F-4D97-AF65-F5344CB8AC3E}">
        <p14:creationId xmlns:p14="http://schemas.microsoft.com/office/powerpoint/2010/main" val="255985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07B5071-5040-43BA-8441-31EF8382AC9E}"/>
              </a:ext>
            </a:extLst>
          </p:cNvPr>
          <p:cNvSpPr>
            <a:spLocks noGrp="1"/>
          </p:cNvSpPr>
          <p:nvPr>
            <p:ph type="title"/>
          </p:nvPr>
        </p:nvSpPr>
        <p:spPr/>
        <p:txBody>
          <a:bodyPr/>
          <a:lstStyle/>
          <a:p>
            <a:r>
              <a:rPr lang="en-US" dirty="0">
                <a:solidFill>
                  <a:srgbClr val="C00000"/>
                </a:solidFill>
              </a:rPr>
              <a:t>TREND OF GEOGRAPHY EDUCATION CURRICULUM DEVELOPMENT</a:t>
            </a:r>
          </a:p>
        </p:txBody>
      </p:sp>
      <p:sp>
        <p:nvSpPr>
          <p:cNvPr id="5" name="Slide Number Placeholder 4">
            <a:extLst>
              <a:ext uri="{FF2B5EF4-FFF2-40B4-BE49-F238E27FC236}">
                <a16:creationId xmlns:a16="http://schemas.microsoft.com/office/drawing/2014/main" xmlns="" id="{991B47C6-E271-4B33-8739-40243435327C}"/>
              </a:ext>
            </a:extLst>
          </p:cNvPr>
          <p:cNvSpPr>
            <a:spLocks noGrp="1"/>
          </p:cNvSpPr>
          <p:nvPr>
            <p:ph type="sldNum" sz="quarter" idx="12"/>
          </p:nvPr>
        </p:nvSpPr>
        <p:spPr>
          <a:prstGeom prst="rect">
            <a:avLst/>
          </a:prstGeom>
        </p:spPr>
        <p:txBody>
          <a:bodyPr anchor="ctr">
            <a:normAutofit/>
          </a:bodyPr>
          <a:lstStyle/>
          <a:p>
            <a:pPr>
              <a:spcAft>
                <a:spcPts val="600"/>
              </a:spcAft>
            </a:pPr>
            <a:fld id="{48BB047D-A6CD-43AB-96F0-683C726B586B}" type="slidenum">
              <a:rPr lang="en-US" smtClean="0">
                <a:solidFill>
                  <a:srgbClr val="7F7F7F"/>
                </a:solidFill>
              </a:rPr>
              <a:pPr>
                <a:spcAft>
                  <a:spcPts val="600"/>
                </a:spcAft>
              </a:pPr>
              <a:t>12</a:t>
            </a:fld>
            <a:endParaRPr lang="en-US">
              <a:solidFill>
                <a:srgbClr val="7F7F7F"/>
              </a:solidFill>
            </a:endParaRPr>
          </a:p>
        </p:txBody>
      </p:sp>
      <p:sp>
        <p:nvSpPr>
          <p:cNvPr id="8" name="Content Placeholder 7">
            <a:extLst>
              <a:ext uri="{FF2B5EF4-FFF2-40B4-BE49-F238E27FC236}">
                <a16:creationId xmlns:a16="http://schemas.microsoft.com/office/drawing/2014/main" xmlns="" id="{2A8D6FE5-90FC-462F-927B-9EF6FC021027}"/>
              </a:ext>
            </a:extLst>
          </p:cNvPr>
          <p:cNvSpPr>
            <a:spLocks noGrp="1"/>
          </p:cNvSpPr>
          <p:nvPr>
            <p:ph sz="half" idx="1"/>
          </p:nvPr>
        </p:nvSpPr>
        <p:spPr>
          <a:xfrm>
            <a:off x="379183" y="1592317"/>
            <a:ext cx="7629703" cy="5108028"/>
          </a:xfrm>
        </p:spPr>
        <p:txBody>
          <a:bodyPr>
            <a:noAutofit/>
          </a:bodyPr>
          <a:lstStyle/>
          <a:p>
            <a:pPr marL="0" indent="0">
              <a:buNone/>
            </a:pPr>
            <a:r>
              <a:rPr lang="en-US" sz="2400" b="1" dirty="0">
                <a:solidFill>
                  <a:srgbClr val="C00000"/>
                </a:solidFill>
              </a:rPr>
              <a:t>1. The spirit of Indonesians</a:t>
            </a:r>
            <a:endParaRPr lang="en-US" sz="2400" dirty="0">
              <a:solidFill>
                <a:srgbClr val="C00000"/>
              </a:solidFill>
            </a:endParaRPr>
          </a:p>
          <a:p>
            <a:pPr marL="0" indent="0">
              <a:buNone/>
            </a:pPr>
            <a:r>
              <a:rPr lang="en-US" sz="2000" dirty="0"/>
              <a:t>The spirit of Indonesians is characterized by "Four pillars of the life of nation and state", namely: </a:t>
            </a:r>
            <a:endParaRPr lang="id-ID" sz="2000" dirty="0" smtClean="0"/>
          </a:p>
          <a:p>
            <a:pPr marL="0" indent="0">
              <a:buNone/>
            </a:pPr>
            <a:r>
              <a:rPr lang="id-ID" sz="2000" dirty="0" smtClean="0"/>
              <a:t>(1) </a:t>
            </a:r>
            <a:r>
              <a:rPr lang="en-US" sz="2000" dirty="0" err="1" smtClean="0"/>
              <a:t>Pancasila</a:t>
            </a:r>
            <a:r>
              <a:rPr lang="en-US" sz="2000" dirty="0"/>
              <a:t>, </a:t>
            </a:r>
            <a:endParaRPr lang="id-ID" sz="2000" dirty="0" smtClean="0"/>
          </a:p>
          <a:p>
            <a:pPr marL="0" indent="0">
              <a:buNone/>
            </a:pPr>
            <a:r>
              <a:rPr lang="en-US" sz="2000" dirty="0" smtClean="0"/>
              <a:t>(</a:t>
            </a:r>
            <a:r>
              <a:rPr lang="en-US" sz="2000" b="1" dirty="0">
                <a:solidFill>
                  <a:srgbClr val="C00000"/>
                </a:solidFill>
              </a:rPr>
              <a:t>2</a:t>
            </a:r>
            <a:r>
              <a:rPr lang="en-US" sz="2000" dirty="0"/>
              <a:t>) 1945 Constitution, </a:t>
            </a:r>
            <a:endParaRPr lang="id-ID" sz="2000" dirty="0" smtClean="0"/>
          </a:p>
          <a:p>
            <a:pPr marL="0" indent="0">
              <a:buNone/>
            </a:pPr>
            <a:r>
              <a:rPr lang="en-US" sz="2000" dirty="0" smtClean="0"/>
              <a:t>(</a:t>
            </a:r>
            <a:r>
              <a:rPr lang="en-US" sz="2000" b="1" dirty="0">
                <a:solidFill>
                  <a:srgbClr val="C00000"/>
                </a:solidFill>
              </a:rPr>
              <a:t>3</a:t>
            </a:r>
            <a:r>
              <a:rPr lang="en-US" sz="2000" dirty="0"/>
              <a:t>) Bhinneka Tunggal </a:t>
            </a:r>
            <a:r>
              <a:rPr lang="en-US" sz="2000" dirty="0" err="1"/>
              <a:t>Ika</a:t>
            </a:r>
            <a:r>
              <a:rPr lang="en-US" sz="2000" dirty="0"/>
              <a:t> and </a:t>
            </a:r>
            <a:endParaRPr lang="id-ID" sz="2000" dirty="0" smtClean="0"/>
          </a:p>
          <a:p>
            <a:pPr marL="361950" indent="-361950">
              <a:buNone/>
            </a:pPr>
            <a:r>
              <a:rPr lang="en-US" sz="2000" dirty="0" smtClean="0"/>
              <a:t>(</a:t>
            </a:r>
            <a:r>
              <a:rPr lang="en-US" sz="2000" b="1" dirty="0">
                <a:solidFill>
                  <a:srgbClr val="C00000"/>
                </a:solidFill>
              </a:rPr>
              <a:t>4</a:t>
            </a:r>
            <a:r>
              <a:rPr lang="en-US" sz="2000" dirty="0"/>
              <a:t>), </a:t>
            </a:r>
            <a:r>
              <a:rPr lang="id-ID" sz="2000" dirty="0" smtClean="0"/>
              <a:t>T</a:t>
            </a:r>
            <a:r>
              <a:rPr lang="en-US" sz="2000" dirty="0" smtClean="0"/>
              <a:t>he </a:t>
            </a:r>
            <a:r>
              <a:rPr lang="en-US" sz="2000" dirty="0"/>
              <a:t>Unitary State of the Republic of Indonesia is "Dead Prices "Which cannot be negotiated. </a:t>
            </a:r>
            <a:endParaRPr lang="id-ID" sz="2000" dirty="0" smtClean="0"/>
          </a:p>
          <a:p>
            <a:pPr marL="0" indent="0">
              <a:buNone/>
            </a:pPr>
            <a:r>
              <a:rPr lang="en-US" sz="2000" i="1" dirty="0" smtClean="0"/>
              <a:t>Therefore</a:t>
            </a:r>
            <a:r>
              <a:rPr lang="en-US" sz="2000" dirty="0"/>
              <a:t>, the old paradigm in Geography </a:t>
            </a:r>
            <a:r>
              <a:rPr lang="id-ID" sz="2000" dirty="0" smtClean="0"/>
              <a:t>teaching </a:t>
            </a:r>
            <a:r>
              <a:rPr lang="en-US" sz="2000" dirty="0" smtClean="0"/>
              <a:t>that </a:t>
            </a:r>
            <a:r>
              <a:rPr lang="en-US" sz="2000" dirty="0"/>
              <a:t>is often spoken by our teachers is related to the position of sea or strait waters, such as: </a:t>
            </a:r>
            <a:r>
              <a:rPr lang="en-US" sz="2000" b="1" i="1" dirty="0">
                <a:solidFill>
                  <a:srgbClr val="C00000"/>
                </a:solidFill>
              </a:rPr>
              <a:t>"The </a:t>
            </a:r>
            <a:r>
              <a:rPr lang="en-US" sz="2000" b="1" i="1" dirty="0" err="1">
                <a:solidFill>
                  <a:srgbClr val="C00000"/>
                </a:solidFill>
              </a:rPr>
              <a:t>Sunda</a:t>
            </a:r>
            <a:r>
              <a:rPr lang="en-US" sz="2000" b="1" i="1" dirty="0">
                <a:solidFill>
                  <a:srgbClr val="C00000"/>
                </a:solidFill>
              </a:rPr>
              <a:t> Strait that separates the island of Java from Sumatra" </a:t>
            </a:r>
            <a:r>
              <a:rPr lang="en-US" sz="2000" dirty="0"/>
              <a:t>would have been incompatible with the current era and must be adjusted to </a:t>
            </a:r>
            <a:r>
              <a:rPr lang="en-US" sz="2000" b="1" i="1" dirty="0">
                <a:solidFill>
                  <a:srgbClr val="C00000"/>
                </a:solidFill>
              </a:rPr>
              <a:t>"The </a:t>
            </a:r>
            <a:r>
              <a:rPr lang="en-US" sz="2000" b="1" i="1" dirty="0" err="1">
                <a:solidFill>
                  <a:srgbClr val="C00000"/>
                </a:solidFill>
              </a:rPr>
              <a:t>Sunda</a:t>
            </a:r>
            <a:r>
              <a:rPr lang="en-US" sz="2000" b="1" i="1" dirty="0">
                <a:solidFill>
                  <a:srgbClr val="C00000"/>
                </a:solidFill>
              </a:rPr>
              <a:t> Strait is connecting the island of Java with Sumatra". </a:t>
            </a:r>
            <a:endParaRPr lang="id-ID" sz="2000" b="1" i="1" dirty="0" smtClean="0">
              <a:solidFill>
                <a:srgbClr val="C00000"/>
              </a:solidFill>
            </a:endParaRPr>
          </a:p>
          <a:p>
            <a:pPr marL="0" indent="0">
              <a:buNone/>
            </a:pPr>
            <a:r>
              <a:rPr lang="en-US" sz="2000" dirty="0" smtClean="0"/>
              <a:t>Likewise</a:t>
            </a:r>
            <a:r>
              <a:rPr lang="en-US" sz="2000" dirty="0"/>
              <a:t>, with the seas and other straits.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29602" y="1623848"/>
            <a:ext cx="3358055" cy="250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69" y="4240925"/>
            <a:ext cx="3436883" cy="22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85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07B5071-5040-43BA-8441-31EF8382AC9E}"/>
              </a:ext>
            </a:extLst>
          </p:cNvPr>
          <p:cNvSpPr>
            <a:spLocks noGrp="1"/>
          </p:cNvSpPr>
          <p:nvPr>
            <p:ph type="title"/>
          </p:nvPr>
        </p:nvSpPr>
        <p:spPr/>
        <p:txBody>
          <a:bodyPr/>
          <a:lstStyle/>
          <a:p>
            <a:r>
              <a:rPr lang="en-US" dirty="0">
                <a:solidFill>
                  <a:srgbClr val="C00000"/>
                </a:solidFill>
              </a:rPr>
              <a:t>TREND OF GEOGRAPHY EDUCATION CURRICULUM DEVELOPMENT</a:t>
            </a:r>
          </a:p>
        </p:txBody>
      </p:sp>
      <p:sp>
        <p:nvSpPr>
          <p:cNvPr id="5" name="Slide Number Placeholder 4">
            <a:extLst>
              <a:ext uri="{FF2B5EF4-FFF2-40B4-BE49-F238E27FC236}">
                <a16:creationId xmlns:a16="http://schemas.microsoft.com/office/drawing/2014/main" xmlns="" id="{991B47C6-E271-4B33-8739-40243435327C}"/>
              </a:ext>
            </a:extLst>
          </p:cNvPr>
          <p:cNvSpPr>
            <a:spLocks noGrp="1"/>
          </p:cNvSpPr>
          <p:nvPr>
            <p:ph type="sldNum" sz="quarter" idx="12"/>
          </p:nvPr>
        </p:nvSpPr>
        <p:spPr>
          <a:prstGeom prst="rect">
            <a:avLst/>
          </a:prstGeom>
        </p:spPr>
        <p:txBody>
          <a:bodyPr anchor="ctr">
            <a:normAutofit/>
          </a:bodyPr>
          <a:lstStyle/>
          <a:p>
            <a:pPr>
              <a:spcAft>
                <a:spcPts val="600"/>
              </a:spcAft>
            </a:pPr>
            <a:fld id="{48BB047D-A6CD-43AB-96F0-683C726B586B}" type="slidenum">
              <a:rPr lang="en-US" smtClean="0">
                <a:solidFill>
                  <a:srgbClr val="7F7F7F"/>
                </a:solidFill>
              </a:rPr>
              <a:pPr>
                <a:spcAft>
                  <a:spcPts val="600"/>
                </a:spcAft>
              </a:pPr>
              <a:t>13</a:t>
            </a:fld>
            <a:endParaRPr lang="en-US">
              <a:solidFill>
                <a:srgbClr val="7F7F7F"/>
              </a:solidFill>
            </a:endParaRPr>
          </a:p>
        </p:txBody>
      </p:sp>
      <p:sp>
        <p:nvSpPr>
          <p:cNvPr id="8" name="Content Placeholder 7">
            <a:extLst>
              <a:ext uri="{FF2B5EF4-FFF2-40B4-BE49-F238E27FC236}">
                <a16:creationId xmlns:a16="http://schemas.microsoft.com/office/drawing/2014/main" xmlns="" id="{2A8D6FE5-90FC-462F-927B-9EF6FC021027}"/>
              </a:ext>
            </a:extLst>
          </p:cNvPr>
          <p:cNvSpPr>
            <a:spLocks noGrp="1"/>
          </p:cNvSpPr>
          <p:nvPr>
            <p:ph sz="half" idx="1"/>
          </p:nvPr>
        </p:nvSpPr>
        <p:spPr>
          <a:xfrm>
            <a:off x="683981" y="1617717"/>
            <a:ext cx="2592619" cy="5108028"/>
          </a:xfrm>
        </p:spPr>
        <p:txBody>
          <a:bodyPr>
            <a:noAutofit/>
          </a:bodyPr>
          <a:lstStyle/>
          <a:p>
            <a:pPr marL="342900" indent="-342900">
              <a:buAutoNum type="arabicPeriod"/>
            </a:pPr>
            <a:r>
              <a:rPr lang="en-US" sz="1400" b="1" dirty="0" smtClean="0">
                <a:solidFill>
                  <a:srgbClr val="C00000"/>
                </a:solidFill>
              </a:rPr>
              <a:t>The </a:t>
            </a:r>
            <a:r>
              <a:rPr lang="en-US" sz="1400" b="1" dirty="0">
                <a:solidFill>
                  <a:srgbClr val="C00000"/>
                </a:solidFill>
              </a:rPr>
              <a:t>spirit of </a:t>
            </a:r>
            <a:r>
              <a:rPr lang="en-US" sz="1400" b="1" dirty="0" smtClean="0">
                <a:solidFill>
                  <a:srgbClr val="C00000"/>
                </a:solidFill>
              </a:rPr>
              <a:t>Indonesians</a:t>
            </a:r>
            <a:r>
              <a:rPr lang="id-ID" sz="1400" b="1" dirty="0" smtClean="0">
                <a:solidFill>
                  <a:srgbClr val="C00000"/>
                </a:solidFill>
              </a:rPr>
              <a:t>: </a:t>
            </a:r>
            <a:r>
              <a:rPr lang="id-ID" sz="1400" i="1" dirty="0" smtClean="0">
                <a:solidFill>
                  <a:srgbClr val="C00000"/>
                </a:solidFill>
              </a:rPr>
              <a:t>Continue</a:t>
            </a:r>
          </a:p>
          <a:p>
            <a:pPr marL="0" indent="0">
              <a:buNone/>
            </a:pPr>
            <a:endParaRPr lang="id-ID" sz="1400" b="1" i="1" dirty="0" smtClean="0">
              <a:solidFill>
                <a:srgbClr val="C00000"/>
              </a:solidFill>
            </a:endParaRPr>
          </a:p>
          <a:p>
            <a:pPr marL="0" indent="0">
              <a:buNone/>
            </a:pPr>
            <a:endParaRPr lang="id-ID" sz="1400" b="1" i="1" dirty="0">
              <a:solidFill>
                <a:srgbClr val="C00000"/>
              </a:solidFill>
            </a:endParaRPr>
          </a:p>
          <a:p>
            <a:pPr marL="0" indent="0">
              <a:buNone/>
            </a:pPr>
            <a:endParaRPr lang="id-ID" sz="1400" b="1" i="1" dirty="0" smtClean="0">
              <a:solidFill>
                <a:srgbClr val="C00000"/>
              </a:solidFill>
            </a:endParaRPr>
          </a:p>
          <a:p>
            <a:pPr marL="0" indent="0">
              <a:buNone/>
            </a:pPr>
            <a:endParaRPr lang="id-ID" sz="1400" b="1" i="1" dirty="0">
              <a:solidFill>
                <a:srgbClr val="C00000"/>
              </a:solidFill>
            </a:endParaRPr>
          </a:p>
          <a:p>
            <a:pPr marL="0" indent="0" algn="ctr">
              <a:buNone/>
            </a:pPr>
            <a:r>
              <a:rPr lang="id-ID" sz="1400" b="1" i="1" dirty="0" smtClean="0">
                <a:solidFill>
                  <a:srgbClr val="C00000"/>
                </a:solidFill>
              </a:rPr>
              <a:t>School level Curriculum  ! ! !</a:t>
            </a:r>
            <a:endParaRPr lang="en-US" sz="1400" i="1"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27694853"/>
              </p:ext>
            </p:extLst>
          </p:nvPr>
        </p:nvGraphicFramePr>
        <p:xfrm>
          <a:off x="3162301" y="1549398"/>
          <a:ext cx="8394699" cy="5085721"/>
        </p:xfrm>
        <a:graphic>
          <a:graphicData uri="http://schemas.openxmlformats.org/drawingml/2006/table">
            <a:tbl>
              <a:tblPr firstRow="1" firstCol="1" bandRow="1"/>
              <a:tblGrid>
                <a:gridCol w="930087"/>
                <a:gridCol w="2377551"/>
                <a:gridCol w="2377551"/>
                <a:gridCol w="2709511"/>
              </a:tblGrid>
              <a:tr h="208733">
                <a:tc>
                  <a:txBody>
                    <a:bodyPr/>
                    <a:lstStyle/>
                    <a:p>
                      <a:pPr algn="ctr">
                        <a:lnSpc>
                          <a:spcPct val="107000"/>
                        </a:lnSpc>
                        <a:spcAft>
                          <a:spcPts val="0"/>
                        </a:spcAft>
                      </a:pPr>
                      <a:r>
                        <a:rPr lang="id-ID" sz="1100" b="1" dirty="0">
                          <a:effectLst/>
                          <a:latin typeface="Calibri"/>
                          <a:ea typeface="Calibri"/>
                          <a:cs typeface="Calibri"/>
                        </a:rPr>
                        <a:t>Kelompok</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id-ID" sz="1100" b="1" dirty="0">
                          <a:effectLst/>
                          <a:latin typeface="Calibri"/>
                          <a:ea typeface="Calibri"/>
                          <a:cs typeface="Calibri"/>
                        </a:rPr>
                        <a:t>SD/MI</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id-ID" sz="1100" b="1">
                          <a:effectLst/>
                          <a:latin typeface="Calibri"/>
                          <a:ea typeface="Calibri"/>
                          <a:cs typeface="Calibri"/>
                        </a:rPr>
                        <a:t>SMP/MTs.</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id-ID" sz="1100" b="1">
                          <a:effectLst/>
                          <a:latin typeface="Calibri"/>
                          <a:ea typeface="Calibri"/>
                          <a:cs typeface="Calibri"/>
                        </a:rPr>
                        <a:t>SMA/MA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8702">
                <a:tc>
                  <a:txBody>
                    <a:bodyPr/>
                    <a:lstStyle/>
                    <a:p>
                      <a:pPr algn="ctr">
                        <a:lnSpc>
                          <a:spcPct val="107000"/>
                        </a:lnSpc>
                        <a:spcAft>
                          <a:spcPts val="0"/>
                        </a:spcAft>
                      </a:pPr>
                      <a:r>
                        <a:rPr lang="id-ID" sz="900" b="1">
                          <a:effectLst/>
                          <a:latin typeface="Calibri"/>
                          <a:ea typeface="Calibri"/>
                          <a:cs typeface="Calibri"/>
                        </a:rPr>
                        <a:t>Kel-A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33985" indent="-139065">
                        <a:lnSpc>
                          <a:spcPct val="107000"/>
                        </a:lnSpc>
                        <a:spcAft>
                          <a:spcPts val="0"/>
                        </a:spcAft>
                      </a:pPr>
                      <a:r>
                        <a:rPr lang="id-ID" sz="900" b="1">
                          <a:effectLst/>
                          <a:latin typeface="Calibri"/>
                          <a:ea typeface="Calibri"/>
                          <a:cs typeface="Calibri"/>
                        </a:rPr>
                        <a:t>1. Pendidikan Agama dan Budi Pekerti</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1. Pendidikan Agama dan Budi Pekerti</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1. Pendidikan Agama dan Budi Pekerti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a:effectLst/>
                          <a:latin typeface="Calibri"/>
                          <a:ea typeface="Calibri"/>
                          <a:cs typeface="Calibri"/>
                        </a:rPr>
                        <a:t>2. PPKn.</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2. PPKn.</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2. PPKn.</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dirty="0">
                          <a:effectLst/>
                          <a:latin typeface="Calibri"/>
                          <a:ea typeface="Calibri"/>
                          <a:cs typeface="Calibri"/>
                        </a:rPr>
                        <a:t>3. Bahasa Indonesia</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3. Bahasa Indonesia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3. Bahasa Indonesia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a:effectLst/>
                          <a:latin typeface="Calibri"/>
                          <a:ea typeface="Calibri"/>
                          <a:cs typeface="Calibri"/>
                        </a:rPr>
                        <a:t>4. Matematika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4. Matematika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4. Matematika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a:effectLst/>
                          <a:latin typeface="Calibri"/>
                          <a:ea typeface="Calibri"/>
                          <a:cs typeface="Calibri"/>
                        </a:rPr>
                        <a:t>5. Ilmu Pengetahuan Alam</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highlight>
                            <a:srgbClr val="00FFFF"/>
                          </a:highlight>
                          <a:latin typeface="Calibri"/>
                          <a:ea typeface="Calibri"/>
                          <a:cs typeface="Calibri"/>
                        </a:rPr>
                        <a:t>5</a:t>
                      </a:r>
                      <a:r>
                        <a:rPr lang="id-ID" sz="900" b="1">
                          <a:effectLst/>
                          <a:latin typeface="Calibri"/>
                          <a:ea typeface="Calibri"/>
                          <a:cs typeface="Calibri"/>
                        </a:rPr>
                        <a:t>. Ilmu Pengetahuan Alam</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5. Sejarah Indonesia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34">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a:effectLst/>
                          <a:highlight>
                            <a:srgbClr val="FFFF00"/>
                          </a:highlight>
                          <a:latin typeface="Calibri"/>
                          <a:ea typeface="Calibri"/>
                          <a:cs typeface="Calibri"/>
                        </a:rPr>
                        <a:t>6. Ilmu Pengetahuan Sosial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dirty="0">
                          <a:effectLst/>
                          <a:highlight>
                            <a:srgbClr val="FFFF00"/>
                          </a:highlight>
                          <a:latin typeface="Calibri"/>
                          <a:ea typeface="Calibri"/>
                          <a:cs typeface="Calibri"/>
                        </a:rPr>
                        <a:t>6. Ilmu Pengetahuan Sosial </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dirty="0">
                          <a:solidFill>
                            <a:srgbClr val="FF0000"/>
                          </a:solidFill>
                          <a:effectLst/>
                          <a:latin typeface="Calibri"/>
                          <a:ea typeface="Calibri"/>
                          <a:cs typeface="Calibri"/>
                        </a:rPr>
                        <a:t>  </a:t>
                      </a:r>
                      <a:r>
                        <a:rPr lang="id-ID" sz="900" b="1" dirty="0">
                          <a:solidFill>
                            <a:schemeClr val="accent5">
                              <a:lumMod val="20000"/>
                              <a:lumOff val="80000"/>
                            </a:schemeClr>
                          </a:solidFill>
                          <a:effectLst/>
                          <a:latin typeface="Calibri"/>
                          <a:ea typeface="Calibri"/>
                          <a:cs typeface="Calibri"/>
                        </a:rPr>
                        <a:t>  </a:t>
                      </a:r>
                      <a:r>
                        <a:rPr lang="id-ID" sz="1300" b="1" dirty="0">
                          <a:solidFill>
                            <a:srgbClr val="FF0000"/>
                          </a:solidFill>
                          <a:effectLst/>
                          <a:latin typeface="Calibri"/>
                          <a:ea typeface="Calibri"/>
                          <a:cs typeface="Calibri"/>
                        </a:rPr>
                        <a:t>Geografi Indonesia  </a:t>
                      </a:r>
                      <a:endParaRPr lang="id-ID" sz="900" dirty="0">
                        <a:solidFill>
                          <a:srgbClr val="FF0000"/>
                        </a:solidFill>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dirty="0">
                          <a:effectLst/>
                          <a:latin typeface="Calibri"/>
                          <a:ea typeface="Calibri"/>
                          <a:cs typeface="Calibri"/>
                        </a:rPr>
                        <a:t> </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dirty="0">
                          <a:effectLst/>
                          <a:latin typeface="Calibri"/>
                          <a:ea typeface="Calibri"/>
                          <a:cs typeface="Calibri"/>
                        </a:rPr>
                        <a:t> </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7. Bahasa Inggris</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6. Bahasa Inggris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Kel-B</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33985" indent="-139065">
                        <a:lnSpc>
                          <a:spcPct val="107000"/>
                        </a:lnSpc>
                        <a:spcAft>
                          <a:spcPts val="0"/>
                        </a:spcAft>
                      </a:pPr>
                      <a:r>
                        <a:rPr lang="id-ID" sz="900" b="1">
                          <a:effectLst/>
                          <a:latin typeface="Calibri"/>
                          <a:ea typeface="Calibri"/>
                          <a:cs typeface="Calibri"/>
                        </a:rPr>
                        <a:t>7. Seni Budaya dan Prakarya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8. Seni Budaya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7. Seni Budaya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33985" indent="-139065">
                        <a:lnSpc>
                          <a:spcPct val="107000"/>
                        </a:lnSpc>
                        <a:spcAft>
                          <a:spcPts val="0"/>
                        </a:spcAft>
                      </a:pPr>
                      <a:r>
                        <a:rPr lang="id-ID" sz="900" b="1">
                          <a:effectLst/>
                          <a:latin typeface="Calibri"/>
                          <a:ea typeface="Calibri"/>
                          <a:cs typeface="Calibri"/>
                        </a:rPr>
                        <a:t>8. Pend Jas, OR, dan Kes. (Penjasorkes)</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9. Penjasorkes</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8. Penjasorkes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10. Prakarya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indent="-139065">
                        <a:lnSpc>
                          <a:spcPct val="107000"/>
                        </a:lnSpc>
                        <a:spcAft>
                          <a:spcPts val="0"/>
                        </a:spcAft>
                      </a:pPr>
                      <a:r>
                        <a:rPr lang="id-ID" sz="900" b="1">
                          <a:effectLst/>
                          <a:latin typeface="Calibri"/>
                          <a:ea typeface="Calibri"/>
                          <a:cs typeface="Calibri"/>
                        </a:rPr>
                        <a:t>9. Prakarya dan Kewirausahaan</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highlight>
                            <a:srgbClr val="FFFF00"/>
                          </a:highlight>
                          <a:latin typeface="Calibri"/>
                          <a:ea typeface="Calibri"/>
                          <a:cs typeface="Calibri"/>
                        </a:rPr>
                        <a:t>Kel-C (Pmnt)</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8702">
                <a:tc>
                  <a:txBody>
                    <a:bodyPr/>
                    <a:lstStyle/>
                    <a:p>
                      <a:pPr algn="ctr">
                        <a:lnSpc>
                          <a:spcPct val="107000"/>
                        </a:lnSpc>
                        <a:spcAft>
                          <a:spcPts val="0"/>
                        </a:spcAft>
                      </a:pPr>
                      <a:r>
                        <a:rPr lang="id-ID" sz="900" b="1">
                          <a:effectLst/>
                          <a:latin typeface="Calibri"/>
                          <a:ea typeface="Calibri"/>
                          <a:cs typeface="Calibri"/>
                        </a:rPr>
                        <a:t>MIA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1. Matematika</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2. Biologi</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dirty="0">
                          <a:effectLst/>
                          <a:latin typeface="Calibri"/>
                          <a:ea typeface="Calibri"/>
                          <a:cs typeface="Calibri"/>
                        </a:rPr>
                        <a:t>3. Fisika</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4. Kimia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highlight>
                            <a:srgbClr val="FFFF00"/>
                          </a:highlight>
                          <a:latin typeface="Calibri"/>
                          <a:ea typeface="Calibri"/>
                          <a:cs typeface="Calibri"/>
                        </a:rPr>
                        <a:t>IIS</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dirty="0">
                          <a:solidFill>
                            <a:srgbClr val="FF0000"/>
                          </a:solidFill>
                          <a:effectLst/>
                          <a:highlight>
                            <a:srgbClr val="FFFF00"/>
                          </a:highlight>
                          <a:latin typeface="Calibri"/>
                          <a:ea typeface="Calibri"/>
                          <a:cs typeface="Calibri"/>
                        </a:rPr>
                        <a:t>1. Geografi </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2. Sejarah</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3. Sosiologi</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highlight>
                            <a:srgbClr val="FFFF00"/>
                          </a:highlight>
                          <a:latin typeface="Calibri"/>
                          <a:ea typeface="Calibri"/>
                          <a:cs typeface="Calibri"/>
                        </a:rPr>
                        <a:t>4. Ekonomi</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Bhs n Bdy</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1. Bahasa dan Sastra Indonesia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2. Bahasa dan Sastra Inggris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506">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111760">
                        <a:lnSpc>
                          <a:spcPct val="107000"/>
                        </a:lnSpc>
                        <a:spcAft>
                          <a:spcPts val="0"/>
                        </a:spcAft>
                      </a:pPr>
                      <a:r>
                        <a:rPr lang="id-ID" sz="900" b="1">
                          <a:effectLst/>
                          <a:latin typeface="Calibri"/>
                          <a:ea typeface="Calibri"/>
                          <a:cs typeface="Calibri"/>
                        </a:rPr>
                        <a:t>3. Bahasa Asing Lain (Arab, Mandarin, Jepang, Korea, Jerman, Perancis)</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02">
                <a:tc>
                  <a:txBody>
                    <a:bodyPr/>
                    <a:lstStyle/>
                    <a:p>
                      <a:pPr algn="ct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dirty="0">
                          <a:effectLst/>
                          <a:latin typeface="Calibri"/>
                          <a:ea typeface="Calibri"/>
                          <a:cs typeface="Calibri"/>
                        </a:rPr>
                        <a:t> </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a:effectLst/>
                          <a:latin typeface="Calibri"/>
                          <a:ea typeface="Calibri"/>
                          <a:cs typeface="Calibri"/>
                        </a:rPr>
                        <a:t> </a:t>
                      </a:r>
                      <a:endParaRPr lang="id-ID" sz="90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d-ID" sz="900" b="1" dirty="0">
                          <a:effectLst/>
                          <a:latin typeface="Calibri"/>
                          <a:ea typeface="Calibri"/>
                          <a:cs typeface="Calibri"/>
                        </a:rPr>
                        <a:t>4.  Antropologi </a:t>
                      </a:r>
                      <a:endParaRPr lang="id-ID" sz="900" dirty="0">
                        <a:effectLst/>
                        <a:latin typeface="Calibri"/>
                        <a:ea typeface="Calibri"/>
                        <a:cs typeface="Times New Roman"/>
                      </a:endParaRPr>
                    </a:p>
                  </a:txBody>
                  <a:tcPr marL="53817" marR="53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9765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07B5071-5040-43BA-8441-31EF8382AC9E}"/>
              </a:ext>
            </a:extLst>
          </p:cNvPr>
          <p:cNvSpPr>
            <a:spLocks noGrp="1"/>
          </p:cNvSpPr>
          <p:nvPr>
            <p:ph type="title"/>
          </p:nvPr>
        </p:nvSpPr>
        <p:spPr/>
        <p:txBody>
          <a:bodyPr/>
          <a:lstStyle/>
          <a:p>
            <a:r>
              <a:rPr lang="en-US" dirty="0">
                <a:solidFill>
                  <a:srgbClr val="C00000"/>
                </a:solidFill>
              </a:rPr>
              <a:t>TREND OF GEOGRAPHY EDUCATION CURRICULUM DEVELOPMENT</a:t>
            </a:r>
          </a:p>
        </p:txBody>
      </p:sp>
      <p:sp>
        <p:nvSpPr>
          <p:cNvPr id="5" name="Slide Number Placeholder 4">
            <a:extLst>
              <a:ext uri="{FF2B5EF4-FFF2-40B4-BE49-F238E27FC236}">
                <a16:creationId xmlns:a16="http://schemas.microsoft.com/office/drawing/2014/main" xmlns="" id="{991B47C6-E271-4B33-8739-40243435327C}"/>
              </a:ext>
            </a:extLst>
          </p:cNvPr>
          <p:cNvSpPr>
            <a:spLocks noGrp="1"/>
          </p:cNvSpPr>
          <p:nvPr>
            <p:ph type="sldNum" sz="quarter" idx="12"/>
          </p:nvPr>
        </p:nvSpPr>
        <p:spPr>
          <a:prstGeom prst="rect">
            <a:avLst/>
          </a:prstGeom>
        </p:spPr>
        <p:txBody>
          <a:bodyPr anchor="ctr">
            <a:normAutofit/>
          </a:bodyPr>
          <a:lstStyle/>
          <a:p>
            <a:pPr>
              <a:spcAft>
                <a:spcPts val="600"/>
              </a:spcAft>
            </a:pPr>
            <a:fld id="{48BB047D-A6CD-43AB-96F0-683C726B586B}" type="slidenum">
              <a:rPr lang="en-US" noProof="0" smtClean="0"/>
              <a:pPr>
                <a:spcAft>
                  <a:spcPts val="600"/>
                </a:spcAft>
              </a:pPr>
              <a:t>14</a:t>
            </a:fld>
            <a:endParaRPr lang="en-US" noProof="0"/>
          </a:p>
        </p:txBody>
      </p:sp>
      <p:sp>
        <p:nvSpPr>
          <p:cNvPr id="9" name="Content Placeholder 8">
            <a:extLst>
              <a:ext uri="{FF2B5EF4-FFF2-40B4-BE49-F238E27FC236}">
                <a16:creationId xmlns:a16="http://schemas.microsoft.com/office/drawing/2014/main" xmlns="" id="{59D955FF-A79D-4C05-A75E-D7A4302F8918}"/>
              </a:ext>
            </a:extLst>
          </p:cNvPr>
          <p:cNvSpPr>
            <a:spLocks noGrp="1"/>
          </p:cNvSpPr>
          <p:nvPr>
            <p:ph sz="half" idx="2"/>
          </p:nvPr>
        </p:nvSpPr>
        <p:spPr>
          <a:xfrm>
            <a:off x="677916" y="1904452"/>
            <a:ext cx="4745421" cy="4351338"/>
          </a:xfrm>
        </p:spPr>
        <p:txBody>
          <a:bodyPr>
            <a:normAutofit/>
          </a:bodyPr>
          <a:lstStyle/>
          <a:p>
            <a:pPr marL="0" indent="0">
              <a:buNone/>
            </a:pPr>
            <a:r>
              <a:rPr lang="en-US" sz="2400" b="1" dirty="0">
                <a:solidFill>
                  <a:srgbClr val="C00000"/>
                </a:solidFill>
              </a:rPr>
              <a:t>2. Strengthening Character Education (</a:t>
            </a:r>
            <a:r>
              <a:rPr lang="en-US" sz="2400" b="1" dirty="0" err="1">
                <a:solidFill>
                  <a:srgbClr val="C00000"/>
                </a:solidFill>
              </a:rPr>
              <a:t>PPK</a:t>
            </a:r>
            <a:r>
              <a:rPr lang="en-US" sz="2400" b="1" dirty="0">
                <a:solidFill>
                  <a:srgbClr val="C00000"/>
                </a:solidFill>
              </a:rPr>
              <a:t>).</a:t>
            </a:r>
            <a:endParaRPr lang="en-US" sz="2400" dirty="0">
              <a:solidFill>
                <a:srgbClr val="C00000"/>
              </a:solidFill>
            </a:endParaRPr>
          </a:p>
          <a:p>
            <a:pPr marL="0" indent="0">
              <a:buNone/>
            </a:pPr>
            <a:endParaRPr lang="id-ID" sz="2200" dirty="0" smtClean="0"/>
          </a:p>
          <a:p>
            <a:pPr marL="0" indent="0">
              <a:buNone/>
            </a:pPr>
            <a:r>
              <a:rPr lang="id-ID" sz="2200" dirty="0" smtClean="0"/>
              <a:t>PPK</a:t>
            </a:r>
            <a:r>
              <a:rPr lang="en-US" sz="2200" dirty="0" smtClean="0"/>
              <a:t> </a:t>
            </a:r>
            <a:r>
              <a:rPr lang="en-US" sz="2200" dirty="0"/>
              <a:t>is based on Presidential Regulation (</a:t>
            </a:r>
            <a:r>
              <a:rPr lang="en-US" sz="2200" dirty="0" err="1"/>
              <a:t>Perpres</a:t>
            </a:r>
            <a:r>
              <a:rPr lang="en-US" sz="2200" dirty="0"/>
              <a:t>) Number: 87 of 2017 concerning Strengthening Character Education. </a:t>
            </a:r>
            <a:endParaRPr lang="id-ID" sz="2200" dirty="0" smtClean="0"/>
          </a:p>
          <a:p>
            <a:pPr marL="0" indent="0">
              <a:buNone/>
            </a:pPr>
            <a:r>
              <a:rPr lang="en-US" sz="2200" dirty="0" smtClean="0"/>
              <a:t>The </a:t>
            </a:r>
            <a:r>
              <a:rPr lang="en-US" sz="2200" dirty="0"/>
              <a:t>Ministry of Education and Culture also prepares a Ministerial Regulation (</a:t>
            </a:r>
            <a:r>
              <a:rPr lang="en-US" sz="2200" dirty="0" err="1"/>
              <a:t>Permen</a:t>
            </a:r>
            <a:r>
              <a:rPr lang="en-US" sz="2200" dirty="0"/>
              <a:t>), which is derived from the Presidential Regulation on Character Education Strengthening (PPK).</a:t>
            </a:r>
          </a:p>
          <a:p>
            <a:endParaRPr lang="en-US" sz="2000" dirty="0"/>
          </a:p>
        </p:txBody>
      </p:sp>
      <p:sp>
        <p:nvSpPr>
          <p:cNvPr id="10" name="Content Placeholder 7">
            <a:extLst>
              <a:ext uri="{FF2B5EF4-FFF2-40B4-BE49-F238E27FC236}">
                <a16:creationId xmlns:a16="http://schemas.microsoft.com/office/drawing/2014/main" xmlns="" id="{2A8D6FE5-90FC-462F-927B-9EF6FC021027}"/>
              </a:ext>
            </a:extLst>
          </p:cNvPr>
          <p:cNvSpPr txBox="1">
            <a:spLocks/>
          </p:cNvSpPr>
          <p:nvPr/>
        </p:nvSpPr>
        <p:spPr>
          <a:xfrm>
            <a:off x="5959369" y="1869745"/>
            <a:ext cx="5439103" cy="4007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2400" b="1" dirty="0" smtClean="0">
                <a:solidFill>
                  <a:srgbClr val="C00000"/>
                </a:solidFill>
              </a:rPr>
              <a:t>Updated Indonesian map</a:t>
            </a:r>
            <a:endParaRPr lang="en-US" sz="2400" dirty="0" smtClean="0">
              <a:solidFill>
                <a:srgbClr val="C00000"/>
              </a:solidFill>
            </a:endParaRPr>
          </a:p>
          <a:p>
            <a:pPr marL="0" indent="0">
              <a:buFont typeface="Arial" panose="020B0604020202020204" pitchFamily="34" charset="0"/>
              <a:buNone/>
            </a:pPr>
            <a:r>
              <a:rPr lang="en-US" sz="2200" dirty="0" smtClean="0"/>
              <a:t>The Maritime Affairs Coordinating Ministry (</a:t>
            </a:r>
            <a:r>
              <a:rPr lang="en-US" sz="2200" dirty="0" err="1" smtClean="0"/>
              <a:t>Kemenko</a:t>
            </a:r>
            <a:r>
              <a:rPr lang="en-US" sz="2200" dirty="0" smtClean="0"/>
              <a:t>) on July 14, 2017, has announced the start of the publication of a </a:t>
            </a:r>
            <a:r>
              <a:rPr lang="en-US" sz="2200" b="1" dirty="0" smtClean="0">
                <a:solidFill>
                  <a:srgbClr val="C00000"/>
                </a:solidFill>
              </a:rPr>
              <a:t>new map of the NKRI. </a:t>
            </a:r>
            <a:endParaRPr lang="id-ID" sz="2200" b="1" dirty="0" smtClean="0">
              <a:solidFill>
                <a:srgbClr val="C00000"/>
              </a:solidFill>
            </a:endParaRPr>
          </a:p>
          <a:p>
            <a:pPr marL="0" indent="0">
              <a:buFont typeface="Arial" panose="020B0604020202020204" pitchFamily="34" charset="0"/>
              <a:buNone/>
            </a:pPr>
            <a:r>
              <a:rPr lang="en-US" sz="2200" dirty="0" smtClean="0"/>
              <a:t>Some changes to the map followed several regional boundary agreements with neighboring countries. </a:t>
            </a:r>
            <a:endParaRPr lang="id-ID" sz="2200" dirty="0" smtClean="0"/>
          </a:p>
          <a:p>
            <a:pPr marL="0" indent="0">
              <a:buFont typeface="Arial" panose="020B0604020202020204" pitchFamily="34" charset="0"/>
              <a:buNone/>
            </a:pPr>
            <a:r>
              <a:rPr lang="en-US" sz="2200" dirty="0" smtClean="0"/>
              <a:t>The latest 2017 NKRI map, one of which can be seen in </a:t>
            </a:r>
            <a:r>
              <a:rPr lang="id-ID" sz="2200" dirty="0" smtClean="0"/>
              <a:t>f</a:t>
            </a:r>
            <a:r>
              <a:rPr lang="en-US" sz="2200" dirty="0" err="1" smtClean="0"/>
              <a:t>igure</a:t>
            </a:r>
            <a:r>
              <a:rPr lang="en-US" sz="2200" dirty="0" smtClean="0"/>
              <a:t>: Geospatial Information Agency (</a:t>
            </a:r>
            <a:r>
              <a:rPr lang="en-US" sz="2200" b="1" i="1" dirty="0" smtClean="0">
                <a:solidFill>
                  <a:srgbClr val="C00000"/>
                </a:solidFill>
              </a:rPr>
              <a:t>BIG</a:t>
            </a:r>
            <a:r>
              <a:rPr lang="en-US" sz="2200" dirty="0" smtClean="0"/>
              <a:t>). </a:t>
            </a:r>
            <a:endParaRPr lang="en-US" sz="2200" dirty="0"/>
          </a:p>
        </p:txBody>
      </p:sp>
    </p:spTree>
    <p:extLst>
      <p:ext uri="{BB962C8B-B14F-4D97-AF65-F5344CB8AC3E}">
        <p14:creationId xmlns:p14="http://schemas.microsoft.com/office/powerpoint/2010/main" val="3613215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07B5071-5040-43BA-8441-31EF8382AC9E}"/>
              </a:ext>
            </a:extLst>
          </p:cNvPr>
          <p:cNvSpPr>
            <a:spLocks noGrp="1"/>
          </p:cNvSpPr>
          <p:nvPr>
            <p:ph type="title"/>
          </p:nvPr>
        </p:nvSpPr>
        <p:spPr/>
        <p:txBody>
          <a:bodyPr/>
          <a:lstStyle/>
          <a:p>
            <a:r>
              <a:rPr lang="en-US" dirty="0">
                <a:solidFill>
                  <a:srgbClr val="C00000"/>
                </a:solidFill>
              </a:rPr>
              <a:t>TREND OF GEOGRAPHY EDUCATION CURRICULUM DEVELO</a:t>
            </a:r>
            <a:r>
              <a:rPr lang="en-US" dirty="0"/>
              <a:t>PMENT</a:t>
            </a:r>
          </a:p>
        </p:txBody>
      </p:sp>
      <p:sp>
        <p:nvSpPr>
          <p:cNvPr id="5" name="Slide Number Placeholder 4">
            <a:extLst>
              <a:ext uri="{FF2B5EF4-FFF2-40B4-BE49-F238E27FC236}">
                <a16:creationId xmlns:a16="http://schemas.microsoft.com/office/drawing/2014/main" xmlns="" id="{991B47C6-E271-4B33-8739-40243435327C}"/>
              </a:ext>
            </a:extLst>
          </p:cNvPr>
          <p:cNvSpPr>
            <a:spLocks noGrp="1"/>
          </p:cNvSpPr>
          <p:nvPr>
            <p:ph type="sldNum" sz="quarter" idx="12"/>
          </p:nvPr>
        </p:nvSpPr>
        <p:spPr>
          <a:prstGeom prst="rect">
            <a:avLst/>
          </a:prstGeom>
        </p:spPr>
        <p:txBody>
          <a:bodyPr anchor="ctr">
            <a:normAutofit/>
          </a:bodyPr>
          <a:lstStyle/>
          <a:p>
            <a:pPr>
              <a:spcAft>
                <a:spcPts val="600"/>
              </a:spcAft>
            </a:pPr>
            <a:fld id="{48BB047D-A6CD-43AB-96F0-683C726B586B}" type="slidenum">
              <a:rPr lang="en-US" noProof="0" smtClean="0"/>
              <a:pPr>
                <a:spcAft>
                  <a:spcPts val="600"/>
                </a:spcAft>
              </a:pPr>
              <a:t>15</a:t>
            </a:fld>
            <a:endParaRPr lang="en-US" noProof="0"/>
          </a:p>
        </p:txBody>
      </p:sp>
      <p:sp>
        <p:nvSpPr>
          <p:cNvPr id="9" name="Content Placeholder 8">
            <a:extLst>
              <a:ext uri="{FF2B5EF4-FFF2-40B4-BE49-F238E27FC236}">
                <a16:creationId xmlns:a16="http://schemas.microsoft.com/office/drawing/2014/main" xmlns="" id="{59D955FF-A79D-4C05-A75E-D7A4302F8918}"/>
              </a:ext>
            </a:extLst>
          </p:cNvPr>
          <p:cNvSpPr>
            <a:spLocks noGrp="1"/>
          </p:cNvSpPr>
          <p:nvPr>
            <p:ph sz="half" idx="2"/>
          </p:nvPr>
        </p:nvSpPr>
        <p:spPr>
          <a:xfrm>
            <a:off x="599091" y="1872922"/>
            <a:ext cx="5711564" cy="4417520"/>
          </a:xfrm>
        </p:spPr>
        <p:txBody>
          <a:bodyPr>
            <a:noAutofit/>
          </a:bodyPr>
          <a:lstStyle/>
          <a:p>
            <a:pPr marL="0" indent="0">
              <a:buNone/>
            </a:pPr>
            <a:r>
              <a:rPr lang="en-US" sz="2400" b="1" dirty="0">
                <a:solidFill>
                  <a:srgbClr val="C00000"/>
                </a:solidFill>
              </a:rPr>
              <a:t>4. Scientific </a:t>
            </a:r>
            <a:r>
              <a:rPr lang="id-ID" sz="2400" b="1" dirty="0" smtClean="0">
                <a:solidFill>
                  <a:srgbClr val="C00000"/>
                </a:solidFill>
              </a:rPr>
              <a:t>Approach</a:t>
            </a:r>
            <a:endParaRPr lang="id-ID" sz="2400" dirty="0" smtClean="0">
              <a:solidFill>
                <a:srgbClr val="C00000"/>
              </a:solidFill>
            </a:endParaRPr>
          </a:p>
          <a:p>
            <a:pPr marL="0" indent="0">
              <a:buNone/>
            </a:pPr>
            <a:r>
              <a:rPr lang="en-US" sz="2200" dirty="0" smtClean="0"/>
              <a:t>which </a:t>
            </a:r>
            <a:r>
              <a:rPr lang="en-US" sz="2200" dirty="0"/>
              <a:t>is an approach to </a:t>
            </a:r>
            <a:r>
              <a:rPr lang="en-US" sz="2200" dirty="0" smtClean="0"/>
              <a:t>learning</a:t>
            </a:r>
            <a:r>
              <a:rPr lang="id-ID" sz="2200" dirty="0" smtClean="0"/>
              <a:t>/instruction</a:t>
            </a:r>
            <a:r>
              <a:rPr lang="en-US" sz="2200" dirty="0" smtClean="0"/>
              <a:t> </a:t>
            </a:r>
            <a:r>
              <a:rPr lang="en-US" sz="2200" dirty="0"/>
              <a:t>that includes: </a:t>
            </a:r>
            <a:r>
              <a:rPr lang="en-US" sz="2200" i="1" dirty="0"/>
              <a:t>observing, asking, gathering information, associating, and communicating </a:t>
            </a:r>
            <a:r>
              <a:rPr lang="en-US" sz="2200" dirty="0"/>
              <a:t>(</a:t>
            </a:r>
            <a:r>
              <a:rPr lang="en-US" sz="2200" b="1" dirty="0">
                <a:solidFill>
                  <a:srgbClr val="C00000"/>
                </a:solidFill>
              </a:rPr>
              <a:t>5M</a:t>
            </a:r>
            <a:r>
              <a:rPr lang="en-US" sz="2200" dirty="0" smtClean="0"/>
              <a:t>).</a:t>
            </a:r>
            <a:endParaRPr lang="id-ID" sz="2200" dirty="0" smtClean="0"/>
          </a:p>
          <a:p>
            <a:pPr marL="0" indent="0">
              <a:buNone/>
            </a:pPr>
            <a:endParaRPr lang="en-US" sz="2200" dirty="0"/>
          </a:p>
          <a:p>
            <a:pPr marL="0" indent="0">
              <a:buNone/>
            </a:pPr>
            <a:r>
              <a:rPr lang="en-US" sz="2200" b="1" dirty="0">
                <a:solidFill>
                  <a:srgbClr val="C00000"/>
                </a:solidFill>
              </a:rPr>
              <a:t>5. XXI Century Learning Paradigm</a:t>
            </a:r>
            <a:endParaRPr lang="en-US" sz="2200" dirty="0">
              <a:solidFill>
                <a:srgbClr val="C00000"/>
              </a:solidFill>
            </a:endParaRPr>
          </a:p>
          <a:p>
            <a:pPr marL="0" indent="0">
              <a:buNone/>
            </a:pPr>
            <a:r>
              <a:rPr lang="en-US" sz="2200" dirty="0"/>
              <a:t>The 21</a:t>
            </a:r>
            <a:r>
              <a:rPr lang="en-US" sz="2200" baseline="30000" dirty="0"/>
              <a:t>st</a:t>
            </a:r>
            <a:r>
              <a:rPr lang="en-US" sz="2200" dirty="0"/>
              <a:t>-century learning paradigm (</a:t>
            </a:r>
            <a:r>
              <a:rPr lang="en-US" sz="2200" dirty="0">
                <a:solidFill>
                  <a:srgbClr val="C00000"/>
                </a:solidFill>
              </a:rPr>
              <a:t>4C</a:t>
            </a:r>
            <a:r>
              <a:rPr lang="en-US" sz="2200" dirty="0"/>
              <a:t> or </a:t>
            </a:r>
            <a:r>
              <a:rPr lang="en-US" sz="2200" dirty="0">
                <a:solidFill>
                  <a:srgbClr val="C00000"/>
                </a:solidFill>
              </a:rPr>
              <a:t>4K</a:t>
            </a:r>
            <a:r>
              <a:rPr lang="en-US" sz="2200" dirty="0"/>
              <a:t>) reflects four things that must be implemented in each learning activity, namely: (</a:t>
            </a:r>
            <a:r>
              <a:rPr lang="en-US" sz="2200" dirty="0">
                <a:solidFill>
                  <a:srgbClr val="C00000"/>
                </a:solidFill>
              </a:rPr>
              <a:t>1</a:t>
            </a:r>
            <a:r>
              <a:rPr lang="en-US" sz="2200" dirty="0"/>
              <a:t>) Critical Thinking and Problem Solving, (</a:t>
            </a:r>
            <a:r>
              <a:rPr lang="en-US" sz="2200" b="1" dirty="0">
                <a:solidFill>
                  <a:srgbClr val="C00000"/>
                </a:solidFill>
              </a:rPr>
              <a:t>2</a:t>
            </a:r>
            <a:r>
              <a:rPr lang="en-US" sz="2200" dirty="0"/>
              <a:t>) Creativity and Innovation (</a:t>
            </a:r>
            <a:r>
              <a:rPr lang="en-US" sz="2200" b="1" dirty="0">
                <a:solidFill>
                  <a:srgbClr val="C00000"/>
                </a:solidFill>
              </a:rPr>
              <a:t>3</a:t>
            </a:r>
            <a:r>
              <a:rPr lang="en-US" sz="2200" dirty="0"/>
              <a:t>) Communication (</a:t>
            </a:r>
            <a:r>
              <a:rPr lang="en-US" sz="2200" b="1" dirty="0">
                <a:solidFill>
                  <a:srgbClr val="C00000"/>
                </a:solidFill>
              </a:rPr>
              <a:t>4</a:t>
            </a:r>
            <a:r>
              <a:rPr lang="en-US" sz="2200" dirty="0"/>
              <a:t>) </a:t>
            </a:r>
            <a:r>
              <a:rPr lang="en-US" sz="2200" dirty="0" smtClean="0"/>
              <a:t>Collaboration</a:t>
            </a:r>
            <a:r>
              <a:rPr lang="id-ID" sz="2200" dirty="0" smtClean="0"/>
              <a:t>,  .... </a:t>
            </a:r>
            <a:r>
              <a:rPr lang="en-US" sz="2200" i="1" dirty="0" smtClean="0"/>
              <a:t>or </a:t>
            </a:r>
            <a:r>
              <a:rPr lang="en-US" sz="2200" i="1" dirty="0"/>
              <a:t>4K </a:t>
            </a:r>
          </a:p>
        </p:txBody>
      </p:sp>
      <p:sp>
        <p:nvSpPr>
          <p:cNvPr id="10" name="Content Placeholder 8">
            <a:extLst>
              <a:ext uri="{FF2B5EF4-FFF2-40B4-BE49-F238E27FC236}">
                <a16:creationId xmlns:a16="http://schemas.microsoft.com/office/drawing/2014/main" xmlns="" id="{59D955FF-A79D-4C05-A75E-D7A4302F8918}"/>
              </a:ext>
            </a:extLst>
          </p:cNvPr>
          <p:cNvSpPr>
            <a:spLocks noGrp="1"/>
          </p:cNvSpPr>
          <p:nvPr>
            <p:ph sz="half" idx="2"/>
          </p:nvPr>
        </p:nvSpPr>
        <p:spPr>
          <a:xfrm>
            <a:off x="7315200" y="1825625"/>
            <a:ext cx="4513384" cy="4351338"/>
          </a:xfrm>
        </p:spPr>
        <p:txBody>
          <a:bodyPr>
            <a:normAutofit/>
          </a:bodyPr>
          <a:lstStyle/>
          <a:p>
            <a:pPr marL="0" indent="0">
              <a:buNone/>
            </a:pPr>
            <a:r>
              <a:rPr lang="id-ID" sz="2400" b="1" dirty="0" smtClean="0">
                <a:solidFill>
                  <a:srgbClr val="C00000"/>
                </a:solidFill>
              </a:rPr>
              <a:t>6</a:t>
            </a:r>
            <a:r>
              <a:rPr lang="en-US" sz="2400" b="1" dirty="0" smtClean="0">
                <a:solidFill>
                  <a:srgbClr val="C00000"/>
                </a:solidFill>
              </a:rPr>
              <a:t>. </a:t>
            </a:r>
            <a:r>
              <a:rPr lang="en-US" sz="2400" b="1" dirty="0">
                <a:solidFill>
                  <a:srgbClr val="C00000"/>
                </a:solidFill>
              </a:rPr>
              <a:t>STEM (Science, Technology, Engineering and Mathematics)</a:t>
            </a:r>
            <a:endParaRPr lang="en-US" sz="2400" dirty="0">
              <a:solidFill>
                <a:srgbClr val="C00000"/>
              </a:solidFill>
            </a:endParaRPr>
          </a:p>
          <a:p>
            <a:pPr marL="0" indent="0">
              <a:buNone/>
            </a:pPr>
            <a:r>
              <a:rPr lang="id-ID" sz="2200" dirty="0" smtClean="0"/>
              <a:t>F</a:t>
            </a:r>
            <a:r>
              <a:rPr lang="en-US" sz="2200" dirty="0" smtClean="0"/>
              <a:t>rom </a:t>
            </a:r>
            <a:r>
              <a:rPr lang="en-US" sz="2200" dirty="0"/>
              <a:t>the scientific </a:t>
            </a:r>
            <a:r>
              <a:rPr lang="en-US" sz="2200" dirty="0" smtClean="0"/>
              <a:t>perspective</a:t>
            </a:r>
            <a:r>
              <a:rPr lang="id-ID" sz="2200" dirty="0" smtClean="0"/>
              <a:t>, </a:t>
            </a:r>
            <a:r>
              <a:rPr lang="en-US" sz="2200" dirty="0" smtClean="0"/>
              <a:t>STEM </a:t>
            </a:r>
            <a:r>
              <a:rPr lang="en-US" sz="2200" dirty="0"/>
              <a:t>as a system, can be studied from various perspectives such as Education, Social and Economic. </a:t>
            </a:r>
            <a:endParaRPr lang="id-ID" sz="2200" dirty="0" smtClean="0"/>
          </a:p>
          <a:p>
            <a:pPr marL="0" indent="0">
              <a:buNone/>
            </a:pPr>
            <a:r>
              <a:rPr lang="en-US" sz="2200" dirty="0" smtClean="0"/>
              <a:t>The </a:t>
            </a:r>
            <a:r>
              <a:rPr lang="en-US" sz="2200" dirty="0"/>
              <a:t>STEM concept emerged as the impact of modernization and globalization today, which is related to 21</a:t>
            </a:r>
            <a:r>
              <a:rPr lang="en-US" sz="2200" baseline="30000" dirty="0"/>
              <a:t>st</a:t>
            </a:r>
            <a:r>
              <a:rPr lang="en-US" sz="2200" dirty="0"/>
              <a:t>-century skills.</a:t>
            </a:r>
          </a:p>
        </p:txBody>
      </p:sp>
    </p:spTree>
    <p:extLst>
      <p:ext uri="{BB962C8B-B14F-4D97-AF65-F5344CB8AC3E}">
        <p14:creationId xmlns:p14="http://schemas.microsoft.com/office/powerpoint/2010/main" val="116916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07B5071-5040-43BA-8441-31EF8382AC9E}"/>
              </a:ext>
            </a:extLst>
          </p:cNvPr>
          <p:cNvSpPr>
            <a:spLocks noGrp="1"/>
          </p:cNvSpPr>
          <p:nvPr>
            <p:ph type="title"/>
          </p:nvPr>
        </p:nvSpPr>
        <p:spPr>
          <a:xfrm>
            <a:off x="363416" y="356549"/>
            <a:ext cx="11465168" cy="762807"/>
          </a:xfrm>
        </p:spPr>
        <p:txBody>
          <a:bodyPr/>
          <a:lstStyle/>
          <a:p>
            <a:r>
              <a:rPr lang="en-US" dirty="0">
                <a:solidFill>
                  <a:srgbClr val="C00000"/>
                </a:solidFill>
              </a:rPr>
              <a:t>TREND OF GEOGRAPHY EDUCATION CURRICULUM DEVELOPMENT</a:t>
            </a:r>
          </a:p>
        </p:txBody>
      </p:sp>
      <p:sp>
        <p:nvSpPr>
          <p:cNvPr id="5" name="Slide Number Placeholder 4">
            <a:extLst>
              <a:ext uri="{FF2B5EF4-FFF2-40B4-BE49-F238E27FC236}">
                <a16:creationId xmlns:a16="http://schemas.microsoft.com/office/drawing/2014/main" xmlns="" id="{991B47C6-E271-4B33-8739-40243435327C}"/>
              </a:ext>
            </a:extLst>
          </p:cNvPr>
          <p:cNvSpPr>
            <a:spLocks noGrp="1"/>
          </p:cNvSpPr>
          <p:nvPr>
            <p:ph type="sldNum" sz="quarter" idx="12"/>
          </p:nvPr>
        </p:nvSpPr>
        <p:spPr>
          <a:prstGeom prst="rect">
            <a:avLst/>
          </a:prstGeom>
        </p:spPr>
        <p:txBody>
          <a:bodyPr anchor="ctr">
            <a:normAutofit/>
          </a:bodyPr>
          <a:lstStyle/>
          <a:p>
            <a:pPr>
              <a:spcAft>
                <a:spcPts val="600"/>
              </a:spcAft>
            </a:pPr>
            <a:fld id="{48BB047D-A6CD-43AB-96F0-683C726B586B}" type="slidenum">
              <a:rPr lang="en-US" noProof="0" smtClean="0"/>
              <a:pPr>
                <a:spcAft>
                  <a:spcPts val="600"/>
                </a:spcAft>
              </a:pPr>
              <a:t>16</a:t>
            </a:fld>
            <a:endParaRPr lang="en-US" noProof="0"/>
          </a:p>
        </p:txBody>
      </p:sp>
      <p:sp>
        <p:nvSpPr>
          <p:cNvPr id="8" name="Content Placeholder 7">
            <a:extLst>
              <a:ext uri="{FF2B5EF4-FFF2-40B4-BE49-F238E27FC236}">
                <a16:creationId xmlns:a16="http://schemas.microsoft.com/office/drawing/2014/main" xmlns="" id="{2A8D6FE5-90FC-462F-927B-9EF6FC021027}"/>
              </a:ext>
            </a:extLst>
          </p:cNvPr>
          <p:cNvSpPr>
            <a:spLocks noGrp="1"/>
          </p:cNvSpPr>
          <p:nvPr>
            <p:ph sz="half" idx="1"/>
          </p:nvPr>
        </p:nvSpPr>
        <p:spPr>
          <a:xfrm>
            <a:off x="5344511" y="1731035"/>
            <a:ext cx="6306207" cy="4669767"/>
          </a:xfrm>
        </p:spPr>
        <p:txBody>
          <a:bodyPr>
            <a:noAutofit/>
          </a:bodyPr>
          <a:lstStyle/>
          <a:p>
            <a:pPr marL="0" indent="0">
              <a:buNone/>
            </a:pPr>
            <a:r>
              <a:rPr lang="id-ID" sz="2400" b="1" dirty="0">
                <a:solidFill>
                  <a:srgbClr val="C00000"/>
                </a:solidFill>
              </a:rPr>
              <a:t>9</a:t>
            </a:r>
            <a:r>
              <a:rPr lang="en-US" sz="2400" b="1" dirty="0" smtClean="0">
                <a:solidFill>
                  <a:srgbClr val="C00000"/>
                </a:solidFill>
              </a:rPr>
              <a:t>. </a:t>
            </a:r>
            <a:r>
              <a:rPr lang="en-US" sz="2400" b="1" dirty="0">
                <a:solidFill>
                  <a:srgbClr val="C00000"/>
                </a:solidFill>
              </a:rPr>
              <a:t>Sustainable Development Goals / SDGs.</a:t>
            </a:r>
            <a:endParaRPr lang="en-US" sz="2400" dirty="0">
              <a:solidFill>
                <a:srgbClr val="C00000"/>
              </a:solidFill>
            </a:endParaRPr>
          </a:p>
          <a:p>
            <a:pPr marL="0" indent="0">
              <a:buNone/>
            </a:pPr>
            <a:r>
              <a:rPr lang="en-US" sz="2200" b="1" dirty="0" smtClean="0">
                <a:solidFill>
                  <a:srgbClr val="C00000"/>
                </a:solidFill>
              </a:rPr>
              <a:t>SDGs</a:t>
            </a:r>
            <a:r>
              <a:rPr lang="en-US" sz="2200" dirty="0" smtClean="0"/>
              <a:t>, </a:t>
            </a:r>
            <a:r>
              <a:rPr lang="en-US" sz="2200" dirty="0"/>
              <a:t>replacing the previous program, the </a:t>
            </a:r>
            <a:r>
              <a:rPr lang="en-US" sz="2200" b="1" dirty="0">
                <a:solidFill>
                  <a:srgbClr val="C00000"/>
                </a:solidFill>
              </a:rPr>
              <a:t>MDGs</a:t>
            </a:r>
            <a:r>
              <a:rPr lang="en-US" sz="2200" dirty="0">
                <a:solidFill>
                  <a:srgbClr val="C00000"/>
                </a:solidFill>
              </a:rPr>
              <a:t> </a:t>
            </a:r>
            <a:r>
              <a:rPr lang="en-US" sz="2200" dirty="0"/>
              <a:t>(Millennium Development Goals). </a:t>
            </a:r>
            <a:endParaRPr lang="id-ID" sz="2200" dirty="0" smtClean="0"/>
          </a:p>
          <a:p>
            <a:pPr marL="0" indent="0">
              <a:buNone/>
            </a:pPr>
            <a:r>
              <a:rPr lang="en-US" sz="2200" dirty="0" smtClean="0"/>
              <a:t>The </a:t>
            </a:r>
            <a:r>
              <a:rPr lang="en-US" sz="2200" dirty="0"/>
              <a:t>era of the 21</a:t>
            </a:r>
            <a:r>
              <a:rPr lang="en-US" sz="2200" baseline="30000" dirty="0"/>
              <a:t>st</a:t>
            </a:r>
            <a:r>
              <a:rPr lang="en-US" sz="2200" dirty="0"/>
              <a:t> century, characterized by the development of science, technology, and art as a result of human creativity, taste, and intention has led to various changes, including the creation of a global and virtual (cyber) knowledge order. </a:t>
            </a:r>
            <a:endParaRPr lang="id-ID" sz="2200" dirty="0" smtClean="0"/>
          </a:p>
          <a:p>
            <a:pPr marL="0" indent="0">
              <a:buNone/>
            </a:pPr>
            <a:r>
              <a:rPr lang="en-US" sz="2200" dirty="0" smtClean="0"/>
              <a:t>Geography </a:t>
            </a:r>
            <a:r>
              <a:rPr lang="en-US" sz="2200" dirty="0"/>
              <a:t>Education now must be able to keep up with existing and occurring developments, and be developed in accordance with the era, to be able to play a role in improving the quality of Geography </a:t>
            </a:r>
            <a:r>
              <a:rPr lang="id-ID" sz="2200" dirty="0" smtClean="0"/>
              <a:t>teaching/instruction </a:t>
            </a:r>
            <a:r>
              <a:rPr lang="en-US" sz="2200" dirty="0" smtClean="0"/>
              <a:t>as </a:t>
            </a:r>
            <a:r>
              <a:rPr lang="en-US" sz="2200" dirty="0"/>
              <a:t>well as the realization of the </a:t>
            </a:r>
            <a:r>
              <a:rPr lang="en-US" sz="2200" dirty="0" smtClean="0"/>
              <a:t>SDGs </a:t>
            </a:r>
            <a:r>
              <a:rPr lang="en-US" sz="2200" dirty="0"/>
              <a:t>for the nation's progress</a:t>
            </a:r>
          </a:p>
        </p:txBody>
      </p:sp>
      <p:sp>
        <p:nvSpPr>
          <p:cNvPr id="2" name="Content Placeholder 1"/>
          <p:cNvSpPr>
            <a:spLocks noGrp="1"/>
          </p:cNvSpPr>
          <p:nvPr>
            <p:ph sz="half" idx="2"/>
          </p:nvPr>
        </p:nvSpPr>
        <p:spPr>
          <a:xfrm>
            <a:off x="488733" y="1734207"/>
            <a:ext cx="4351283" cy="4887310"/>
          </a:xfrm>
        </p:spPr>
        <p:txBody>
          <a:bodyPr>
            <a:noAutofit/>
          </a:bodyPr>
          <a:lstStyle/>
          <a:p>
            <a:pPr marL="0" indent="0">
              <a:buNone/>
            </a:pPr>
            <a:r>
              <a:rPr lang="en-US" sz="2400" b="1" dirty="0">
                <a:solidFill>
                  <a:srgbClr val="C00000"/>
                </a:solidFill>
              </a:rPr>
              <a:t>7. Literacy</a:t>
            </a:r>
          </a:p>
          <a:p>
            <a:pPr marL="0" indent="0">
              <a:buNone/>
            </a:pPr>
            <a:r>
              <a:rPr lang="en-US" sz="2200" dirty="0"/>
              <a:t>One of the dimensions of understanding literacy is the Geographical dimension that covers local, national, regional, and international/global regions, whose implementation depends on the level of education and social networking. </a:t>
            </a:r>
            <a:endParaRPr lang="id-ID" sz="2200" dirty="0" smtClean="0"/>
          </a:p>
          <a:p>
            <a:pPr marL="0" indent="0">
              <a:buNone/>
            </a:pPr>
            <a:r>
              <a:rPr lang="id-ID" sz="2200" dirty="0" smtClean="0"/>
              <a:t>W</a:t>
            </a:r>
            <a:r>
              <a:rPr lang="en-US" sz="2200" dirty="0" err="1" smtClean="0"/>
              <a:t>ith</a:t>
            </a:r>
            <a:r>
              <a:rPr lang="en-US" sz="2200" dirty="0" smtClean="0"/>
              <a:t> </a:t>
            </a:r>
            <a:r>
              <a:rPr lang="en-US" sz="2200" dirty="0"/>
              <a:t>ICT literacy, namely the ability to use technology to access, manage, evaluate, create, and communicate information in solving problems independently, effectively and responsibly.</a:t>
            </a:r>
          </a:p>
        </p:txBody>
      </p:sp>
    </p:spTree>
    <p:extLst>
      <p:ext uri="{BB962C8B-B14F-4D97-AF65-F5344CB8AC3E}">
        <p14:creationId xmlns:p14="http://schemas.microsoft.com/office/powerpoint/2010/main" val="56932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FE0673C-529D-4374-B4DD-DB3E4D5BE029}"/>
              </a:ext>
            </a:extLst>
          </p:cNvPr>
          <p:cNvSpPr>
            <a:spLocks noGrp="1"/>
          </p:cNvSpPr>
          <p:nvPr>
            <p:ph type="sldNum" sz="quarter" idx="12"/>
          </p:nvPr>
        </p:nvSpPr>
        <p:spPr/>
        <p:txBody>
          <a:bodyPr/>
          <a:lstStyle/>
          <a:p>
            <a:fld id="{48BB047D-A6CD-43AB-96F0-683C726B586B}" type="slidenum">
              <a:rPr lang="en-US" noProof="0" smtClean="0"/>
              <a:pPr/>
              <a:t>17</a:t>
            </a:fld>
            <a:endParaRPr lang="en-US" noProof="0" dirty="0"/>
          </a:p>
        </p:txBody>
      </p:sp>
      <p:graphicFrame>
        <p:nvGraphicFramePr>
          <p:cNvPr id="11" name="Content Placeholder 10">
            <a:extLst>
              <a:ext uri="{FF2B5EF4-FFF2-40B4-BE49-F238E27FC236}">
                <a16:creationId xmlns:a16="http://schemas.microsoft.com/office/drawing/2014/main" xmlns="" id="{E03339EC-2CAA-4284-B3AB-67E30CFDA71C}"/>
              </a:ext>
            </a:extLst>
          </p:cNvPr>
          <p:cNvGraphicFramePr>
            <a:graphicFrameLocks noGrp="1"/>
          </p:cNvGraphicFramePr>
          <p:nvPr>
            <p:ph idx="1"/>
            <p:extLst>
              <p:ext uri="{D42A27DB-BD31-4B8C-83A1-F6EECF244321}">
                <p14:modId xmlns:p14="http://schemas.microsoft.com/office/powerpoint/2010/main" val="3418696042"/>
              </p:ext>
            </p:extLst>
          </p:nvPr>
        </p:nvGraphicFramePr>
        <p:xfrm>
          <a:off x="379307" y="1732455"/>
          <a:ext cx="11413303" cy="495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a:extLst>
              <a:ext uri="{FF2B5EF4-FFF2-40B4-BE49-F238E27FC236}">
                <a16:creationId xmlns:a16="http://schemas.microsoft.com/office/drawing/2014/main" xmlns="" id="{6A7996E5-B49B-455B-B230-FAA20EFA070C}"/>
              </a:ext>
            </a:extLst>
          </p:cNvPr>
          <p:cNvSpPr>
            <a:spLocks noGrp="1"/>
          </p:cNvSpPr>
          <p:nvPr>
            <p:ph type="title"/>
          </p:nvPr>
        </p:nvSpPr>
        <p:spPr>
          <a:xfrm>
            <a:off x="363416" y="534459"/>
            <a:ext cx="11465168" cy="918553"/>
          </a:xfrm>
        </p:spPr>
        <p:txBody>
          <a:bodyPr>
            <a:normAutofit fontScale="90000"/>
          </a:bodyPr>
          <a:lstStyle/>
          <a:p>
            <a:r>
              <a:rPr lang="en-US" dirty="0"/>
              <a:t>STRATEGY FOR DEVELOPING THE GEOGRAPHY EDUCATION </a:t>
            </a:r>
            <a:r>
              <a:rPr lang="en-US" dirty="0" smtClean="0"/>
              <a:t>CURRICULUM</a:t>
            </a:r>
            <a:r>
              <a:rPr lang="id-ID" dirty="0" smtClean="0"/>
              <a:t> </a:t>
            </a:r>
            <a:br>
              <a:rPr lang="id-ID" dirty="0" smtClean="0"/>
            </a:br>
            <a:r>
              <a:rPr lang="en-US" sz="2400" b="0" dirty="0"/>
              <a:t>must be adapted to the Characteristics of 21</a:t>
            </a:r>
            <a:r>
              <a:rPr lang="en-US" sz="2400" b="0" baseline="30000" dirty="0"/>
              <a:t>st</a:t>
            </a:r>
            <a:r>
              <a:rPr lang="en-US" sz="2400" b="0" dirty="0"/>
              <a:t> Century Human Resources</a:t>
            </a:r>
            <a:endParaRPr lang="en-US" sz="2200" b="0" dirty="0"/>
          </a:p>
        </p:txBody>
      </p:sp>
    </p:spTree>
    <p:extLst>
      <p:ext uri="{BB962C8B-B14F-4D97-AF65-F5344CB8AC3E}">
        <p14:creationId xmlns:p14="http://schemas.microsoft.com/office/powerpoint/2010/main" val="262988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9AB3B63-29DF-460C-A0ED-449D093DB411}"/>
              </a:ext>
            </a:extLst>
          </p:cNvPr>
          <p:cNvSpPr>
            <a:spLocks noGrp="1"/>
          </p:cNvSpPr>
          <p:nvPr>
            <p:ph type="title"/>
          </p:nvPr>
        </p:nvSpPr>
        <p:spPr>
          <a:xfrm>
            <a:off x="363416" y="415516"/>
            <a:ext cx="11465168" cy="1037492"/>
          </a:xfrm>
        </p:spPr>
        <p:txBody>
          <a:bodyPr>
            <a:normAutofit fontScale="90000"/>
          </a:bodyPr>
          <a:lstStyle/>
          <a:p>
            <a:r>
              <a:rPr lang="en-US" dirty="0">
                <a:solidFill>
                  <a:srgbClr val="C00000"/>
                </a:solidFill>
              </a:rPr>
              <a:t>DIRECTION OF EDUCATIONAL EDUCATION INSTITUTIONS </a:t>
            </a:r>
            <a:r>
              <a:rPr lang="en-US" dirty="0" smtClean="0">
                <a:solidFill>
                  <a:srgbClr val="C00000"/>
                </a:solidFill>
              </a:rPr>
              <a:t>CURRICULUM</a:t>
            </a:r>
            <a:r>
              <a:rPr lang="id-ID" dirty="0" smtClean="0">
                <a:solidFill>
                  <a:srgbClr val="C00000"/>
                </a:solidFill>
              </a:rPr>
              <a:t> </a:t>
            </a:r>
            <a:r>
              <a:rPr lang="id-ID" dirty="0" smtClean="0"/>
              <a:t/>
            </a:r>
            <a:br>
              <a:rPr lang="id-ID" dirty="0" smtClean="0"/>
            </a:br>
            <a:r>
              <a:rPr lang="en-US" sz="2400" b="0" i="1" cap="none" dirty="0" smtClean="0">
                <a:solidFill>
                  <a:srgbClr val="0070C0"/>
                </a:solidFill>
              </a:rPr>
              <a:t>At every level need to be able to distinguish</a:t>
            </a:r>
            <a:r>
              <a:rPr lang="id-ID" sz="2400" b="0" i="1" cap="none" dirty="0" smtClean="0">
                <a:solidFill>
                  <a:srgbClr val="0070C0"/>
                </a:solidFill>
              </a:rPr>
              <a:t>:</a:t>
            </a:r>
            <a:endParaRPr lang="en-US" sz="2400" b="0" i="1" cap="none" dirty="0">
              <a:solidFill>
                <a:srgbClr val="0070C0"/>
              </a:solidFill>
            </a:endParaRPr>
          </a:p>
        </p:txBody>
      </p:sp>
      <p:sp>
        <p:nvSpPr>
          <p:cNvPr id="2" name="Slide Number Placeholder 1">
            <a:extLst>
              <a:ext uri="{FF2B5EF4-FFF2-40B4-BE49-F238E27FC236}">
                <a16:creationId xmlns:a16="http://schemas.microsoft.com/office/drawing/2014/main" xmlns="" id="{9DA7E15E-5C94-4B96-9CAB-0759FE425C51}"/>
              </a:ext>
            </a:extLst>
          </p:cNvPr>
          <p:cNvSpPr>
            <a:spLocks noGrp="1"/>
          </p:cNvSpPr>
          <p:nvPr>
            <p:ph type="sldNum" sz="quarter" idx="12"/>
          </p:nvPr>
        </p:nvSpPr>
        <p:spPr/>
        <p:txBody>
          <a:bodyPr/>
          <a:lstStyle/>
          <a:p>
            <a:fld id="{48BB047D-A6CD-43AB-96F0-683C726B586B}" type="slidenum">
              <a:rPr lang="en-US" noProof="0" smtClean="0"/>
              <a:pPr/>
              <a:t>18</a:t>
            </a:fld>
            <a:endParaRPr lang="en-US" noProof="0" dirty="0"/>
          </a:p>
        </p:txBody>
      </p:sp>
      <p:graphicFrame>
        <p:nvGraphicFramePr>
          <p:cNvPr id="7" name="Content Placeholder 6">
            <a:extLst>
              <a:ext uri="{FF2B5EF4-FFF2-40B4-BE49-F238E27FC236}">
                <a16:creationId xmlns:a16="http://schemas.microsoft.com/office/drawing/2014/main" xmlns="" id="{28D85339-A17B-43F3-8D87-E7E5F1CAF1A0}"/>
              </a:ext>
            </a:extLst>
          </p:cNvPr>
          <p:cNvGraphicFramePr>
            <a:graphicFrameLocks noGrp="1"/>
          </p:cNvGraphicFramePr>
          <p:nvPr>
            <p:ph sz="half" idx="2"/>
            <p:extLst>
              <p:ext uri="{D42A27DB-BD31-4B8C-83A1-F6EECF244321}">
                <p14:modId xmlns:p14="http://schemas.microsoft.com/office/powerpoint/2010/main" val="1515239511"/>
              </p:ext>
            </p:extLst>
          </p:nvPr>
        </p:nvGraphicFramePr>
        <p:xfrm>
          <a:off x="6346827" y="1825625"/>
          <a:ext cx="548163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xmlns="" id="{F7D640CD-F327-4A0E-B31E-06B290EC58E1}"/>
              </a:ext>
            </a:extLst>
          </p:cNvPr>
          <p:cNvGraphicFramePr>
            <a:graphicFrameLocks noGrp="1"/>
          </p:cNvGraphicFramePr>
          <p:nvPr>
            <p:ph sz="half" idx="1"/>
            <p:extLst>
              <p:ext uri="{D42A27DB-BD31-4B8C-83A1-F6EECF244321}">
                <p14:modId xmlns:p14="http://schemas.microsoft.com/office/powerpoint/2010/main" val="3264288153"/>
              </p:ext>
            </p:extLst>
          </p:nvPr>
        </p:nvGraphicFramePr>
        <p:xfrm>
          <a:off x="363540" y="1825625"/>
          <a:ext cx="5481637"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391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F75DA-840F-43A6-82A3-F7F442DC6118}"/>
              </a:ext>
            </a:extLst>
          </p:cNvPr>
          <p:cNvSpPr>
            <a:spLocks noGrp="1"/>
          </p:cNvSpPr>
          <p:nvPr>
            <p:ph type="title"/>
          </p:nvPr>
        </p:nvSpPr>
        <p:spPr/>
        <p:txBody>
          <a:bodyPr/>
          <a:lstStyle/>
          <a:p>
            <a:pPr lvl="0"/>
            <a:r>
              <a:rPr lang="en-US" dirty="0"/>
              <a:t>THE IMPLEMENTATION OF GEOGRAPHY EDUCATION CURRICULUM DEVELOPMENT </a:t>
            </a:r>
          </a:p>
        </p:txBody>
      </p:sp>
      <p:sp>
        <p:nvSpPr>
          <p:cNvPr id="3" name="Slide Number Placeholder 2">
            <a:extLst>
              <a:ext uri="{FF2B5EF4-FFF2-40B4-BE49-F238E27FC236}">
                <a16:creationId xmlns:a16="http://schemas.microsoft.com/office/drawing/2014/main" xmlns="" id="{A263BEBB-5CBD-4F00-B18B-1A7D7A649962}"/>
              </a:ext>
            </a:extLst>
          </p:cNvPr>
          <p:cNvSpPr>
            <a:spLocks noGrp="1"/>
          </p:cNvSpPr>
          <p:nvPr>
            <p:ph type="sldNum" sz="quarter" idx="12"/>
          </p:nvPr>
        </p:nvSpPr>
        <p:spPr/>
        <p:txBody>
          <a:bodyPr/>
          <a:lstStyle/>
          <a:p>
            <a:fld id="{48BB047D-A6CD-43AB-96F0-683C726B586B}" type="slidenum">
              <a:rPr lang="en-US" noProof="0" smtClean="0"/>
              <a:pPr/>
              <a:t>19</a:t>
            </a:fld>
            <a:endParaRPr lang="en-US" noProof="0" dirty="0"/>
          </a:p>
        </p:txBody>
      </p:sp>
      <p:sp>
        <p:nvSpPr>
          <p:cNvPr id="6" name="Content Placeholder 5">
            <a:extLst>
              <a:ext uri="{FF2B5EF4-FFF2-40B4-BE49-F238E27FC236}">
                <a16:creationId xmlns:a16="http://schemas.microsoft.com/office/drawing/2014/main" xmlns="" id="{CD614C28-6165-4E23-8088-627A9B9FF65D}"/>
              </a:ext>
            </a:extLst>
          </p:cNvPr>
          <p:cNvSpPr>
            <a:spLocks noGrp="1"/>
          </p:cNvSpPr>
          <p:nvPr>
            <p:ph sz="quarter" idx="14"/>
          </p:nvPr>
        </p:nvSpPr>
        <p:spPr/>
        <p:txBody>
          <a:bodyPr/>
          <a:lstStyle/>
          <a:p>
            <a:r>
              <a:rPr lang="en-US" dirty="0"/>
              <a:t>FIS UNY</a:t>
            </a:r>
          </a:p>
        </p:txBody>
      </p:sp>
      <p:sp>
        <p:nvSpPr>
          <p:cNvPr id="7" name="TextBox 6">
            <a:extLst>
              <a:ext uri="{FF2B5EF4-FFF2-40B4-BE49-F238E27FC236}">
                <a16:creationId xmlns:a16="http://schemas.microsoft.com/office/drawing/2014/main" xmlns="" id="{9C334469-2E16-4286-84BD-8585E475E9FC}"/>
              </a:ext>
            </a:extLst>
          </p:cNvPr>
          <p:cNvSpPr txBox="1"/>
          <p:nvPr/>
        </p:nvSpPr>
        <p:spPr>
          <a:xfrm>
            <a:off x="5560543" y="455070"/>
            <a:ext cx="6246808" cy="6186309"/>
          </a:xfrm>
          <a:prstGeom prst="rect">
            <a:avLst/>
          </a:prstGeom>
          <a:noFill/>
        </p:spPr>
        <p:txBody>
          <a:bodyPr wrap="square" rtlCol="0">
            <a:spAutoFit/>
          </a:bodyPr>
          <a:lstStyle/>
          <a:p>
            <a:r>
              <a:rPr lang="en-US" sz="2200" dirty="0"/>
              <a:t>The results of the study on the development of the curriculum are in the dimensions of its implementation. </a:t>
            </a:r>
            <a:endParaRPr lang="id-ID" sz="2200" dirty="0" smtClean="0"/>
          </a:p>
          <a:p>
            <a:r>
              <a:rPr lang="en-US" sz="2200" dirty="0" smtClean="0"/>
              <a:t>Beauchamp </a:t>
            </a:r>
            <a:r>
              <a:rPr lang="en-US" sz="2200" dirty="0"/>
              <a:t>(1975: 164), namely the implementation of the curriculum as "a process of putting the curriculum to work". </a:t>
            </a:r>
            <a:endParaRPr lang="id-ID" sz="2200" dirty="0" smtClean="0"/>
          </a:p>
          <a:p>
            <a:r>
              <a:rPr lang="en-US" sz="2200" dirty="0" err="1" smtClean="0"/>
              <a:t>Fullan</a:t>
            </a:r>
            <a:r>
              <a:rPr lang="en-US" sz="2200" dirty="0" smtClean="0"/>
              <a:t> </a:t>
            </a:r>
            <a:r>
              <a:rPr lang="en-US" sz="2200" dirty="0"/>
              <a:t>(Miller and Seller, 1985: 246) defines curriculum implementation as "the putting into practice of ideas, a program or set of activities which is new to the individual or organization using it". </a:t>
            </a:r>
            <a:endParaRPr lang="id-ID" sz="2200" dirty="0" smtClean="0"/>
          </a:p>
          <a:p>
            <a:endParaRPr lang="id-ID" sz="2200" dirty="0"/>
          </a:p>
          <a:p>
            <a:r>
              <a:rPr lang="en-US" sz="2200" dirty="0" smtClean="0"/>
              <a:t>Based </a:t>
            </a:r>
            <a:r>
              <a:rPr lang="en-US" sz="2200" dirty="0"/>
              <a:t>on these two opinions, the implementation of curriculum development is an activity that aims to develop curriculum design and implementation in the form of operational activities in the classroom, namely from the development of curriculum design to the process of transmission and transformation of all learning experiences to students.</a:t>
            </a:r>
          </a:p>
        </p:txBody>
      </p:sp>
    </p:spTree>
    <p:extLst>
      <p:ext uri="{BB962C8B-B14F-4D97-AF65-F5344CB8AC3E}">
        <p14:creationId xmlns:p14="http://schemas.microsoft.com/office/powerpoint/2010/main" val="112759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erial view beack town">
            <a:extLst>
              <a:ext uri="{FF2B5EF4-FFF2-40B4-BE49-F238E27FC236}">
                <a16:creationId xmlns:a16="http://schemas.microsoft.com/office/drawing/2014/main" xmlns="" id="{D4E7378D-0752-482D-BA2B-045B98982F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4"/>
            <a:ext cx="12192000" cy="2916621"/>
          </a:xfrm>
        </p:spPr>
      </p:pic>
      <p:sp>
        <p:nvSpPr>
          <p:cNvPr id="9" name="Title 8">
            <a:extLst>
              <a:ext uri="{FF2B5EF4-FFF2-40B4-BE49-F238E27FC236}">
                <a16:creationId xmlns:a16="http://schemas.microsoft.com/office/drawing/2014/main" xmlns="" id="{E68E31FD-BE74-4CB3-A5A5-652148351F11}"/>
              </a:ext>
            </a:extLst>
          </p:cNvPr>
          <p:cNvSpPr>
            <a:spLocks noGrp="1"/>
          </p:cNvSpPr>
          <p:nvPr>
            <p:ph type="title"/>
          </p:nvPr>
        </p:nvSpPr>
        <p:spPr>
          <a:xfrm>
            <a:off x="831851" y="3022152"/>
            <a:ext cx="10515600" cy="619682"/>
          </a:xfrm>
        </p:spPr>
        <p:txBody>
          <a:bodyPr/>
          <a:lstStyle/>
          <a:p>
            <a:pPr lvl="0"/>
            <a:r>
              <a:rPr lang="en-US" dirty="0"/>
              <a:t>INTRODUCTION </a:t>
            </a:r>
          </a:p>
        </p:txBody>
      </p:sp>
      <p:sp>
        <p:nvSpPr>
          <p:cNvPr id="10" name="Text Placeholder 9">
            <a:extLst>
              <a:ext uri="{FF2B5EF4-FFF2-40B4-BE49-F238E27FC236}">
                <a16:creationId xmlns:a16="http://schemas.microsoft.com/office/drawing/2014/main" xmlns="" id="{939EAE20-443B-4528-BBD6-32BD19163C1F}"/>
              </a:ext>
            </a:extLst>
          </p:cNvPr>
          <p:cNvSpPr>
            <a:spLocks noGrp="1"/>
          </p:cNvSpPr>
          <p:nvPr>
            <p:ph type="body" idx="1"/>
          </p:nvPr>
        </p:nvSpPr>
        <p:spPr>
          <a:xfrm>
            <a:off x="863380" y="3815256"/>
            <a:ext cx="10515600" cy="1907628"/>
          </a:xfrm>
        </p:spPr>
        <p:txBody>
          <a:bodyPr/>
          <a:lstStyle/>
          <a:p>
            <a:pPr>
              <a:spcBef>
                <a:spcPts val="600"/>
              </a:spcBef>
            </a:pPr>
            <a:r>
              <a:rPr lang="en-US" sz="2400" b="1" dirty="0"/>
              <a:t>The opening of the 1945 Constitution mandates the four objectives of the </a:t>
            </a:r>
            <a:endParaRPr lang="id-ID" sz="2400" b="1" dirty="0" smtClean="0"/>
          </a:p>
          <a:p>
            <a:pPr>
              <a:spcBef>
                <a:spcPts val="600"/>
              </a:spcBef>
            </a:pPr>
            <a:r>
              <a:rPr lang="en-US" sz="2800" b="1" dirty="0" smtClean="0">
                <a:solidFill>
                  <a:srgbClr val="C00000"/>
                </a:solidFill>
              </a:rPr>
              <a:t>Unitary </a:t>
            </a:r>
            <a:r>
              <a:rPr lang="en-US" sz="2800" b="1" dirty="0">
                <a:solidFill>
                  <a:srgbClr val="C00000"/>
                </a:solidFill>
              </a:rPr>
              <a:t>State of the Republic of Indonesia (NKRI), </a:t>
            </a:r>
            <a:endParaRPr lang="id-ID" sz="2800" b="1" dirty="0" smtClean="0">
              <a:solidFill>
                <a:srgbClr val="C00000"/>
              </a:solidFill>
            </a:endParaRPr>
          </a:p>
          <a:p>
            <a:pPr>
              <a:spcBef>
                <a:spcPts val="600"/>
              </a:spcBef>
            </a:pPr>
            <a:r>
              <a:rPr lang="en-US" sz="2400" b="1" dirty="0" smtClean="0"/>
              <a:t>namely</a:t>
            </a:r>
            <a:r>
              <a:rPr lang="en-US" sz="2400" b="1" dirty="0"/>
              <a:t>: protecting the entire territory of Indonesia and the entire territory of Indonesia's bloodshed, advancing public welfare, educating the nation's life, and participating in carrying out world order based on independence, eternal peace and social justice. </a:t>
            </a:r>
          </a:p>
        </p:txBody>
      </p:sp>
      <p:sp>
        <p:nvSpPr>
          <p:cNvPr id="13" name="Content Placeholder 12">
            <a:extLst>
              <a:ext uri="{FF2B5EF4-FFF2-40B4-BE49-F238E27FC236}">
                <a16:creationId xmlns:a16="http://schemas.microsoft.com/office/drawing/2014/main" xmlns="" id="{7378E833-4562-4660-94DC-D642C584CBF1}"/>
              </a:ext>
            </a:extLst>
          </p:cNvPr>
          <p:cNvSpPr>
            <a:spLocks noGrp="1"/>
          </p:cNvSpPr>
          <p:nvPr>
            <p:ph sz="quarter" idx="14"/>
          </p:nvPr>
        </p:nvSpPr>
        <p:spPr/>
        <p:txBody>
          <a:bodyPr/>
          <a:lstStyle/>
          <a:p>
            <a:r>
              <a:rPr lang="en-US" dirty="0"/>
              <a:t>FIS UNY</a:t>
            </a:r>
          </a:p>
        </p:txBody>
      </p:sp>
      <p:sp>
        <p:nvSpPr>
          <p:cNvPr id="4" name="Slide Number Placeholder 3">
            <a:extLst>
              <a:ext uri="{FF2B5EF4-FFF2-40B4-BE49-F238E27FC236}">
                <a16:creationId xmlns:a16="http://schemas.microsoft.com/office/drawing/2014/main" xmlns="" id="{828341D9-3B78-467A-9828-B85D230F5398}"/>
              </a:ext>
            </a:extLst>
          </p:cNvPr>
          <p:cNvSpPr>
            <a:spLocks noGrp="1"/>
          </p:cNvSpPr>
          <p:nvPr>
            <p:ph type="sldNum" sz="quarter" idx="12"/>
          </p:nvPr>
        </p:nvSpPr>
        <p:spPr/>
        <p:txBody>
          <a:bodyPr/>
          <a:lstStyle/>
          <a:p>
            <a:fld id="{48BB047D-A6CD-43AB-96F0-683C726B586B}" type="slidenum">
              <a:rPr lang="en-US" smtClean="0"/>
              <a:pPr/>
              <a:t>2</a:t>
            </a:fld>
            <a:endParaRPr lang="en-US" dirty="0"/>
          </a:p>
        </p:txBody>
      </p:sp>
    </p:spTree>
    <p:extLst>
      <p:ext uri="{BB962C8B-B14F-4D97-AF65-F5344CB8AC3E}">
        <p14:creationId xmlns:p14="http://schemas.microsoft.com/office/powerpoint/2010/main" val="904545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F75DA-840F-43A6-82A3-F7F442DC6118}"/>
              </a:ext>
            </a:extLst>
          </p:cNvPr>
          <p:cNvSpPr>
            <a:spLocks noGrp="1"/>
          </p:cNvSpPr>
          <p:nvPr>
            <p:ph type="title"/>
          </p:nvPr>
        </p:nvSpPr>
        <p:spPr/>
        <p:txBody>
          <a:bodyPr/>
          <a:lstStyle/>
          <a:p>
            <a:pPr lvl="0"/>
            <a:r>
              <a:rPr lang="en-US" dirty="0"/>
              <a:t>THE IMPLEMENTATION OF GEOGRAPHY EDUCATION CURRICULUM DEVELOPMENT </a:t>
            </a:r>
          </a:p>
        </p:txBody>
      </p:sp>
      <p:sp>
        <p:nvSpPr>
          <p:cNvPr id="3" name="Slide Number Placeholder 2">
            <a:extLst>
              <a:ext uri="{FF2B5EF4-FFF2-40B4-BE49-F238E27FC236}">
                <a16:creationId xmlns:a16="http://schemas.microsoft.com/office/drawing/2014/main" xmlns="" id="{A263BEBB-5CBD-4F00-B18B-1A7D7A649962}"/>
              </a:ext>
            </a:extLst>
          </p:cNvPr>
          <p:cNvSpPr>
            <a:spLocks noGrp="1"/>
          </p:cNvSpPr>
          <p:nvPr>
            <p:ph type="sldNum" sz="quarter" idx="12"/>
          </p:nvPr>
        </p:nvSpPr>
        <p:spPr/>
        <p:txBody>
          <a:bodyPr/>
          <a:lstStyle/>
          <a:p>
            <a:fld id="{48BB047D-A6CD-43AB-96F0-683C726B586B}" type="slidenum">
              <a:rPr lang="en-US" noProof="0" smtClean="0"/>
              <a:pPr/>
              <a:t>20</a:t>
            </a:fld>
            <a:endParaRPr lang="en-US" noProof="0" dirty="0"/>
          </a:p>
        </p:txBody>
      </p:sp>
      <p:sp>
        <p:nvSpPr>
          <p:cNvPr id="6" name="Content Placeholder 5">
            <a:extLst>
              <a:ext uri="{FF2B5EF4-FFF2-40B4-BE49-F238E27FC236}">
                <a16:creationId xmlns:a16="http://schemas.microsoft.com/office/drawing/2014/main" xmlns="" id="{CD614C28-6165-4E23-8088-627A9B9FF65D}"/>
              </a:ext>
            </a:extLst>
          </p:cNvPr>
          <p:cNvSpPr>
            <a:spLocks noGrp="1"/>
          </p:cNvSpPr>
          <p:nvPr>
            <p:ph sz="quarter" idx="14"/>
          </p:nvPr>
        </p:nvSpPr>
        <p:spPr/>
        <p:txBody>
          <a:bodyPr/>
          <a:lstStyle/>
          <a:p>
            <a:r>
              <a:rPr lang="en-US" dirty="0"/>
              <a:t>FIS UNY</a:t>
            </a:r>
          </a:p>
        </p:txBody>
      </p:sp>
      <p:sp>
        <p:nvSpPr>
          <p:cNvPr id="7" name="TextBox 6">
            <a:extLst>
              <a:ext uri="{FF2B5EF4-FFF2-40B4-BE49-F238E27FC236}">
                <a16:creationId xmlns:a16="http://schemas.microsoft.com/office/drawing/2014/main" xmlns="" id="{9C334469-2E16-4286-84BD-8585E475E9FC}"/>
              </a:ext>
            </a:extLst>
          </p:cNvPr>
          <p:cNvSpPr txBox="1"/>
          <p:nvPr/>
        </p:nvSpPr>
        <p:spPr>
          <a:xfrm>
            <a:off x="5560543" y="340977"/>
            <a:ext cx="6246808" cy="6001643"/>
          </a:xfrm>
          <a:prstGeom prst="rect">
            <a:avLst/>
          </a:prstGeom>
          <a:noFill/>
        </p:spPr>
        <p:txBody>
          <a:bodyPr wrap="square" rtlCol="0">
            <a:spAutoFit/>
          </a:bodyPr>
          <a:lstStyle/>
          <a:p>
            <a:r>
              <a:rPr lang="id-ID" sz="2400" dirty="0" smtClean="0"/>
              <a:t>The </a:t>
            </a:r>
            <a:r>
              <a:rPr lang="en-US" sz="2400" dirty="0" smtClean="0"/>
              <a:t>activities to </a:t>
            </a:r>
            <a:r>
              <a:rPr lang="en-US" sz="2400" dirty="0"/>
              <a:t>be carried out in the implementation of the development of the Geography Education </a:t>
            </a:r>
            <a:r>
              <a:rPr lang="id-ID" sz="2400" dirty="0" smtClean="0"/>
              <a:t>C</a:t>
            </a:r>
            <a:r>
              <a:rPr lang="en-US" sz="2400" dirty="0" err="1" smtClean="0"/>
              <a:t>urriculum</a:t>
            </a:r>
            <a:r>
              <a:rPr lang="en-US" sz="2400" dirty="0" smtClean="0"/>
              <a:t> </a:t>
            </a:r>
            <a:r>
              <a:rPr lang="en-US" sz="2400" dirty="0"/>
              <a:t>are:</a:t>
            </a:r>
          </a:p>
          <a:p>
            <a:pPr marL="342900" lvl="0" indent="-342900">
              <a:buFont typeface="+mj-lt"/>
              <a:buAutoNum type="arabicPeriod"/>
            </a:pPr>
            <a:r>
              <a:rPr lang="en-US" sz="2400" dirty="0"/>
              <a:t>Conduct a SWOT analysis, Tracer study, to describe the profile of graduates</a:t>
            </a:r>
          </a:p>
          <a:p>
            <a:pPr marL="342900" lvl="0" indent="-342900">
              <a:buFont typeface="+mj-lt"/>
              <a:buAutoNum type="arabicPeriod"/>
            </a:pPr>
            <a:r>
              <a:rPr lang="en-US" sz="2400" dirty="0"/>
              <a:t>Formulate Learning Outcomes</a:t>
            </a:r>
          </a:p>
          <a:p>
            <a:pPr marL="342900" lvl="0" indent="-342900">
              <a:buFont typeface="+mj-lt"/>
              <a:buAutoNum type="arabicPeriod"/>
            </a:pPr>
            <a:r>
              <a:rPr lang="en-US" sz="2400" dirty="0"/>
              <a:t>Selection of </a:t>
            </a:r>
            <a:r>
              <a:rPr lang="id-ID" sz="2400" dirty="0" smtClean="0"/>
              <a:t>learning </a:t>
            </a:r>
            <a:r>
              <a:rPr lang="en-US" sz="2400" dirty="0" smtClean="0"/>
              <a:t>materials </a:t>
            </a:r>
            <a:r>
              <a:rPr lang="en-US" sz="2400" dirty="0"/>
              <a:t>to compile courses</a:t>
            </a:r>
          </a:p>
          <a:p>
            <a:pPr marL="342900" lvl="0" indent="-342900">
              <a:buFont typeface="+mj-lt"/>
              <a:buAutoNum type="arabicPeriod"/>
            </a:pPr>
            <a:r>
              <a:rPr lang="en-US" sz="2400" dirty="0"/>
              <a:t>Make a matrix that describes the map of competence, breadth, depth and ability to be achieved with the </a:t>
            </a:r>
            <a:r>
              <a:rPr lang="id-ID" sz="2400" dirty="0" smtClean="0"/>
              <a:t>learning </a:t>
            </a:r>
            <a:r>
              <a:rPr lang="en-US" sz="2400" dirty="0" smtClean="0"/>
              <a:t>material</a:t>
            </a:r>
            <a:endParaRPr lang="en-US" sz="2400" dirty="0"/>
          </a:p>
          <a:p>
            <a:pPr marL="342900" lvl="0" indent="-342900">
              <a:buFont typeface="+mj-lt"/>
              <a:buAutoNum type="arabicPeriod"/>
            </a:pPr>
            <a:r>
              <a:rPr lang="en-US" sz="2400" dirty="0"/>
              <a:t>Make a description for each </a:t>
            </a:r>
            <a:r>
              <a:rPr lang="en-US" sz="2400" dirty="0" smtClean="0"/>
              <a:t>course </a:t>
            </a:r>
            <a:r>
              <a:rPr lang="en-US" sz="2400" dirty="0"/>
              <a:t>according to the semester credit </a:t>
            </a:r>
            <a:r>
              <a:rPr lang="en-US" sz="2400" dirty="0" smtClean="0"/>
              <a:t>size (</a:t>
            </a:r>
            <a:r>
              <a:rPr lang="id-ID" sz="2400" b="1" i="1" dirty="0" smtClean="0">
                <a:solidFill>
                  <a:srgbClr val="C00000"/>
                </a:solidFill>
              </a:rPr>
              <a:t>sks</a:t>
            </a:r>
            <a:r>
              <a:rPr lang="en-US" sz="2400" dirty="0" smtClean="0"/>
              <a:t>)</a:t>
            </a:r>
            <a:endParaRPr lang="en-US" sz="2400" dirty="0"/>
          </a:p>
          <a:p>
            <a:pPr marL="342900" lvl="0" indent="-342900">
              <a:buFont typeface="+mj-lt"/>
              <a:buAutoNum type="arabicPeriod"/>
            </a:pPr>
            <a:r>
              <a:rPr lang="en-US" sz="2400" dirty="0"/>
              <a:t>Compile the structure of the Geography Education curriculum, along with the Learning Tools</a:t>
            </a:r>
          </a:p>
        </p:txBody>
      </p:sp>
    </p:spTree>
    <p:extLst>
      <p:ext uri="{BB962C8B-B14F-4D97-AF65-F5344CB8AC3E}">
        <p14:creationId xmlns:p14="http://schemas.microsoft.com/office/powerpoint/2010/main" val="103678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0189B1D-05B1-4C7D-AF73-862CF9967DD1}"/>
              </a:ext>
            </a:extLst>
          </p:cNvPr>
          <p:cNvSpPr>
            <a:spLocks noGrp="1"/>
          </p:cNvSpPr>
          <p:nvPr>
            <p:ph type="sldNum" sz="quarter" idx="12"/>
          </p:nvPr>
        </p:nvSpPr>
        <p:spPr>
          <a:prstGeom prst="rect">
            <a:avLst/>
          </a:prstGeom>
        </p:spPr>
        <p:txBody>
          <a:bodyPr anchor="ctr">
            <a:normAutofit/>
          </a:bodyPr>
          <a:lstStyle/>
          <a:p>
            <a:pPr>
              <a:spcAft>
                <a:spcPts val="600"/>
              </a:spcAft>
            </a:pPr>
            <a:fld id="{48BB047D-A6CD-43AB-96F0-683C726B586B}" type="slidenum">
              <a:rPr lang="en-US" noProof="0" smtClean="0"/>
              <a:pPr>
                <a:spcAft>
                  <a:spcPts val="600"/>
                </a:spcAft>
              </a:pPr>
              <a:t>21</a:t>
            </a:fld>
            <a:endParaRPr lang="en-US" noProof="0"/>
          </a:p>
        </p:txBody>
      </p:sp>
      <p:sp>
        <p:nvSpPr>
          <p:cNvPr id="11" name="Content Placeholder 10">
            <a:extLst>
              <a:ext uri="{FF2B5EF4-FFF2-40B4-BE49-F238E27FC236}">
                <a16:creationId xmlns:a16="http://schemas.microsoft.com/office/drawing/2014/main" xmlns="" id="{8E4654F2-08BF-40DF-BDAC-90F56CFE96EF}"/>
              </a:ext>
            </a:extLst>
          </p:cNvPr>
          <p:cNvSpPr>
            <a:spLocks noGrp="1"/>
          </p:cNvSpPr>
          <p:nvPr>
            <p:ph idx="1"/>
          </p:nvPr>
        </p:nvSpPr>
        <p:spPr>
          <a:xfrm>
            <a:off x="363416" y="1520829"/>
            <a:ext cx="11465168" cy="3813175"/>
          </a:xfrm>
        </p:spPr>
        <p:txBody>
          <a:bodyPr>
            <a:normAutofit fontScale="92500"/>
          </a:bodyPr>
          <a:lstStyle/>
          <a:p>
            <a:pPr marL="0" indent="0">
              <a:buNone/>
            </a:pPr>
            <a:r>
              <a:rPr lang="en-US" sz="2400" dirty="0"/>
              <a:t>Geography Curriculum Development efforts from time to time are </a:t>
            </a:r>
            <a:r>
              <a:rPr lang="id-ID" sz="2400" dirty="0" smtClean="0"/>
              <a:t>(very-very) </a:t>
            </a:r>
            <a:r>
              <a:rPr lang="en-US" sz="2400" dirty="0" smtClean="0"/>
              <a:t>needed</a:t>
            </a:r>
            <a:r>
              <a:rPr lang="en-US" sz="2400" dirty="0"/>
              <a:t>. For that Geography Education must make a lot of </a:t>
            </a:r>
            <a:r>
              <a:rPr lang="en-US" sz="2400" dirty="0" smtClean="0"/>
              <a:t>creative</a:t>
            </a:r>
            <a:r>
              <a:rPr lang="en-US" sz="2400" dirty="0"/>
              <a:t>, innovative, and </a:t>
            </a:r>
            <a:r>
              <a:rPr lang="en-US" sz="2400" dirty="0" smtClean="0"/>
              <a:t>solution-based efforts, </a:t>
            </a:r>
            <a:r>
              <a:rPr lang="en-US" sz="2400" dirty="0"/>
              <a:t>which are adjusted to the development of concepts and the need for Geography </a:t>
            </a:r>
            <a:r>
              <a:rPr lang="en-US" sz="2400" dirty="0" smtClean="0"/>
              <a:t>Education. </a:t>
            </a:r>
            <a:endParaRPr lang="id-ID" sz="2400" dirty="0" smtClean="0"/>
          </a:p>
          <a:p>
            <a:pPr marL="0" indent="0">
              <a:buNone/>
            </a:pPr>
            <a:r>
              <a:rPr lang="en-US" sz="2400" dirty="0" smtClean="0"/>
              <a:t>Of </a:t>
            </a:r>
            <a:r>
              <a:rPr lang="en-US" sz="2400" dirty="0"/>
              <a:t>course, many problems that must be solved are related to Curriculum Development efforts to improve the quality of </a:t>
            </a:r>
            <a:r>
              <a:rPr lang="en-US" sz="2400" dirty="0" smtClean="0"/>
              <a:t>Geography</a:t>
            </a:r>
            <a:r>
              <a:rPr lang="id-ID" sz="2400" dirty="0" smtClean="0"/>
              <a:t> </a:t>
            </a:r>
            <a:r>
              <a:rPr lang="en-US" sz="2400" dirty="0" smtClean="0"/>
              <a:t>graduates, </a:t>
            </a:r>
            <a:r>
              <a:rPr lang="en-US" sz="2400" dirty="0"/>
              <a:t>mainly if associated with the era of the Industrial Revolution 4.0. This effort requires intellectual and scientific enthusiasm and attitude, willingness and ability to achieve excellence, hard work and earnest of all related components, in addition to the exchange of </a:t>
            </a:r>
            <a:r>
              <a:rPr lang="en-US" sz="2400" dirty="0" smtClean="0"/>
              <a:t>shared </a:t>
            </a:r>
            <a:r>
              <a:rPr lang="en-US" sz="2400" dirty="0"/>
              <a:t>vision and </a:t>
            </a:r>
            <a:r>
              <a:rPr lang="en-US" sz="2400" dirty="0" smtClean="0"/>
              <a:t>ideas</a:t>
            </a:r>
            <a:r>
              <a:rPr lang="id-ID" sz="2400" dirty="0" smtClean="0"/>
              <a:t>,</a:t>
            </a:r>
            <a:r>
              <a:rPr lang="en-US" sz="2400" dirty="0" smtClean="0"/>
              <a:t> </a:t>
            </a:r>
            <a:r>
              <a:rPr lang="en-US" sz="2400" dirty="0"/>
              <a:t>and high mutual commitment </a:t>
            </a:r>
            <a:r>
              <a:rPr lang="en-US" sz="2400" dirty="0" smtClean="0"/>
              <a:t>of </a:t>
            </a:r>
            <a:r>
              <a:rPr lang="en-US" sz="2400" dirty="0"/>
              <a:t>all related components</a:t>
            </a:r>
            <a:r>
              <a:rPr lang="en-US" sz="2400" dirty="0" smtClean="0"/>
              <a:t>.</a:t>
            </a:r>
            <a:endParaRPr lang="id-ID" sz="2400" dirty="0" smtClean="0"/>
          </a:p>
          <a:p>
            <a:pPr marL="0" indent="0">
              <a:buNone/>
            </a:pPr>
            <a:r>
              <a:rPr lang="en-US" sz="2400" b="1" dirty="0">
                <a:solidFill>
                  <a:srgbClr val="C00000"/>
                </a:solidFill>
              </a:rPr>
              <a:t>Hopefully</a:t>
            </a:r>
            <a:r>
              <a:rPr lang="en-US" sz="2400" dirty="0"/>
              <a:t>, </a:t>
            </a:r>
            <a:r>
              <a:rPr lang="id-ID" sz="2400" dirty="0" smtClean="0">
                <a:solidFill>
                  <a:srgbClr val="C00000"/>
                </a:solidFill>
              </a:rPr>
              <a:t>w</a:t>
            </a:r>
            <a:r>
              <a:rPr lang="en-US" sz="2400" dirty="0" err="1" smtClean="0">
                <a:solidFill>
                  <a:srgbClr val="C00000"/>
                </a:solidFill>
              </a:rPr>
              <a:t>ith</a:t>
            </a:r>
            <a:r>
              <a:rPr lang="en-US" sz="2400" dirty="0" smtClean="0">
                <a:solidFill>
                  <a:srgbClr val="C00000"/>
                </a:solidFill>
              </a:rPr>
              <a:t> </a:t>
            </a:r>
            <a:r>
              <a:rPr lang="en-US" sz="2400" dirty="0">
                <a:solidFill>
                  <a:srgbClr val="C00000"/>
                </a:solidFill>
              </a:rPr>
              <a:t>a quality Geography Education Curriculum, it is expected that graduates of Geography Education can participate in bringing the children of this nation into a dignified nation in the eyes of their nation and the eyes of the international community</a:t>
            </a:r>
            <a:r>
              <a:rPr lang="en-US" sz="2400" dirty="0"/>
              <a:t>.</a:t>
            </a:r>
            <a:endParaRPr lang="en-US" sz="2400" b="1" dirty="0">
              <a:solidFill>
                <a:srgbClr val="C00000"/>
              </a:solidFill>
            </a:endParaRPr>
          </a:p>
        </p:txBody>
      </p:sp>
      <p:sp>
        <p:nvSpPr>
          <p:cNvPr id="10" name="Title 9">
            <a:extLst>
              <a:ext uri="{FF2B5EF4-FFF2-40B4-BE49-F238E27FC236}">
                <a16:creationId xmlns:a16="http://schemas.microsoft.com/office/drawing/2014/main" xmlns="" id="{261675B6-EAD3-4255-9135-F7C4126BA22D}"/>
              </a:ext>
            </a:extLst>
          </p:cNvPr>
          <p:cNvSpPr>
            <a:spLocks noGrp="1"/>
          </p:cNvSpPr>
          <p:nvPr>
            <p:ph type="title"/>
          </p:nvPr>
        </p:nvSpPr>
        <p:spPr>
          <a:xfrm>
            <a:off x="363416" y="365129"/>
            <a:ext cx="11465168" cy="587375"/>
          </a:xfrm>
        </p:spPr>
        <p:txBody>
          <a:bodyPr/>
          <a:lstStyle/>
          <a:p>
            <a:pPr algn="ctr"/>
            <a:r>
              <a:rPr lang="en-US" dirty="0">
                <a:solidFill>
                  <a:srgbClr val="C00000"/>
                </a:solidFill>
              </a:rPr>
              <a:t>CONCLUSION </a:t>
            </a:r>
          </a:p>
        </p:txBody>
      </p:sp>
      <p:pic>
        <p:nvPicPr>
          <p:cNvPr id="5" name="Picture Placeholder 19" descr="aerial view boats">
            <a:extLst>
              <a:ext uri="{FF2B5EF4-FFF2-40B4-BE49-F238E27FC236}">
                <a16:creationId xmlns:a16="http://schemas.microsoft.com/office/drawing/2014/main" xmlns="" id="{CC3C8FB6-F5B0-4555-A091-F920716FDE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4618" b="15113"/>
          <a:stretch/>
        </p:blipFill>
        <p:spPr>
          <a:xfrm>
            <a:off x="0" y="5194304"/>
            <a:ext cx="12192000" cy="1705025"/>
          </a:xfrm>
          <a:prstGeom prst="rect">
            <a:avLst/>
          </a:prstGeom>
        </p:spPr>
      </p:pic>
    </p:spTree>
    <p:extLst>
      <p:ext uri="{BB962C8B-B14F-4D97-AF65-F5344CB8AC3E}">
        <p14:creationId xmlns:p14="http://schemas.microsoft.com/office/powerpoint/2010/main" val="94032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erial view bridge over water">
            <a:extLst>
              <a:ext uri="{FF2B5EF4-FFF2-40B4-BE49-F238E27FC236}">
                <a16:creationId xmlns:a16="http://schemas.microsoft.com/office/drawing/2014/main" xmlns="" id="{A02A293F-91B7-40E6-B378-A5EED474FFB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xmlns="" id="{9DD519AC-7392-4C53-9E3F-08F1208BC2CB}"/>
              </a:ext>
            </a:extLst>
          </p:cNvPr>
          <p:cNvSpPr>
            <a:spLocks noGrp="1"/>
          </p:cNvSpPr>
          <p:nvPr>
            <p:ph type="title"/>
          </p:nvPr>
        </p:nvSpPr>
        <p:spPr/>
        <p:txBody>
          <a:bodyPr/>
          <a:lstStyle/>
          <a:p>
            <a:r>
              <a:rPr lang="en-US" dirty="0"/>
              <a:t>Thank You</a:t>
            </a:r>
          </a:p>
        </p:txBody>
      </p:sp>
      <p:sp>
        <p:nvSpPr>
          <p:cNvPr id="8" name="Subtitle 7">
            <a:extLst>
              <a:ext uri="{FF2B5EF4-FFF2-40B4-BE49-F238E27FC236}">
                <a16:creationId xmlns:a16="http://schemas.microsoft.com/office/drawing/2014/main" xmlns="" id="{9A294210-0A3A-40B7-8019-FDFD9DA7592B}"/>
              </a:ext>
            </a:extLst>
          </p:cNvPr>
          <p:cNvSpPr>
            <a:spLocks noGrp="1"/>
          </p:cNvSpPr>
          <p:nvPr>
            <p:ph type="subTitle" idx="1"/>
          </p:nvPr>
        </p:nvSpPr>
        <p:spPr/>
        <p:txBody>
          <a:bodyPr/>
          <a:lstStyle/>
          <a:p>
            <a:r>
              <a:rPr lang="en-US" dirty="0"/>
              <a:t>mukminan@uny.ac.id </a:t>
            </a:r>
          </a:p>
        </p:txBody>
      </p:sp>
      <p:sp>
        <p:nvSpPr>
          <p:cNvPr id="9" name="Content Placeholder 8">
            <a:extLst>
              <a:ext uri="{FF2B5EF4-FFF2-40B4-BE49-F238E27FC236}">
                <a16:creationId xmlns:a16="http://schemas.microsoft.com/office/drawing/2014/main" xmlns="" id="{6ABAD79F-DC94-4F5D-8A43-C69B1B426660}"/>
              </a:ext>
            </a:extLst>
          </p:cNvPr>
          <p:cNvSpPr>
            <a:spLocks noGrp="1"/>
          </p:cNvSpPr>
          <p:nvPr>
            <p:ph sz="quarter" idx="15"/>
          </p:nvPr>
        </p:nvSpPr>
        <p:spPr/>
        <p:txBody>
          <a:bodyPr/>
          <a:lstStyle/>
          <a:p>
            <a:r>
              <a:rPr lang="en-US" dirty="0"/>
              <a:t>uny.ac.id</a:t>
            </a:r>
          </a:p>
        </p:txBody>
      </p:sp>
    </p:spTree>
    <p:extLst>
      <p:ext uri="{BB962C8B-B14F-4D97-AF65-F5344CB8AC3E}">
        <p14:creationId xmlns:p14="http://schemas.microsoft.com/office/powerpoint/2010/main" val="104404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189188" y="204953"/>
            <a:ext cx="4950373" cy="6479626"/>
          </a:xfrm>
          <a:solidFill>
            <a:schemeClr val="bg1"/>
          </a:solidFill>
        </p:spPr>
        <p:txBody>
          <a:bodyPr/>
          <a:lstStyle/>
          <a:p>
            <a:pPr algn="ctr"/>
            <a:r>
              <a:rPr lang="en-US" sz="2800" b="1" dirty="0" smtClean="0">
                <a:solidFill>
                  <a:srgbClr val="C00000"/>
                </a:solidFill>
              </a:rPr>
              <a:t>INTRODUCTION</a:t>
            </a:r>
            <a:endParaRPr lang="id-ID" sz="2800" b="1" dirty="0" smtClean="0">
              <a:solidFill>
                <a:srgbClr val="C00000"/>
              </a:solidFill>
            </a:endParaRPr>
          </a:p>
          <a:p>
            <a:pPr algn="ctr"/>
            <a:r>
              <a:rPr lang="id-ID" sz="2100" dirty="0" smtClean="0">
                <a:solidFill>
                  <a:schemeClr val="tx1"/>
                </a:solidFill>
              </a:rPr>
              <a:t>L</a:t>
            </a:r>
            <a:r>
              <a:rPr lang="en-US" sz="2100" dirty="0" smtClean="0">
                <a:solidFill>
                  <a:schemeClr val="tx1"/>
                </a:solidFill>
              </a:rPr>
              <a:t>aw </a:t>
            </a:r>
            <a:r>
              <a:rPr lang="en-US" sz="2100" dirty="0">
                <a:solidFill>
                  <a:schemeClr val="tx1"/>
                </a:solidFill>
              </a:rPr>
              <a:t>Number 20 of 2003 concerning the National Education System, Article 1 number 1 states that education is a conscious and planned effort to create a learning atmosphere and learning process so that students actively develop their potential to have </a:t>
            </a:r>
            <a:r>
              <a:rPr lang="en-US" sz="2100" b="1" dirty="0">
                <a:solidFill>
                  <a:srgbClr val="C00000"/>
                </a:solidFill>
              </a:rPr>
              <a:t>religious, spiritual power, self-control, personality, intelligence, noble character, and skills</a:t>
            </a:r>
            <a:r>
              <a:rPr lang="en-US" sz="2100" dirty="0">
                <a:solidFill>
                  <a:schemeClr val="tx1"/>
                </a:solidFill>
              </a:rPr>
              <a:t> needed by him, society, nation and country. To realize this goal, while preparing a competent generation according to the demands of development. The steps that need to be taken, one of which is to develop the curriculum from time to time, as well as the Curriculum of Social Sciences Education, including Geography Education.</a:t>
            </a:r>
          </a:p>
          <a:p>
            <a:endParaRPr lang="en-US" dirty="0">
              <a:solidFill>
                <a:schemeClr val="tx1"/>
              </a:solidFill>
            </a:endParaRPr>
          </a:p>
        </p:txBody>
      </p:sp>
      <p:pic>
        <p:nvPicPr>
          <p:cNvPr id="20" name="Picture Placeholder 19" descr="aerial view secluded beach">
            <a:extLst>
              <a:ext uri="{FF2B5EF4-FFF2-40B4-BE49-F238E27FC236}">
                <a16:creationId xmlns:a16="http://schemas.microsoft.com/office/drawing/2014/main" xmlns="" id="{BDA6BE98-197A-42D4-8B34-1D190FC6DD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5312980" y="0"/>
            <a:ext cx="6879021" cy="6858000"/>
          </a:xfrm>
        </p:spPr>
      </p:pic>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pPr/>
              <a:t>3</a:t>
            </a:fld>
            <a:endParaRPr lang="en-US" dirty="0"/>
          </a:p>
        </p:txBody>
      </p:sp>
    </p:spTree>
    <p:extLst>
      <p:ext uri="{BB962C8B-B14F-4D97-AF65-F5344CB8AC3E}">
        <p14:creationId xmlns:p14="http://schemas.microsoft.com/office/powerpoint/2010/main" val="140415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erial view cliffside and umbrella">
            <a:extLst>
              <a:ext uri="{FF2B5EF4-FFF2-40B4-BE49-F238E27FC236}">
                <a16:creationId xmlns:a16="http://schemas.microsoft.com/office/drawing/2014/main" xmlns="" id="{86E11806-F302-4002-BC05-308E87F6B5B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xmlns="" id="{402C0A42-6D1B-4B6E-959B-1609A38258E9}"/>
              </a:ext>
            </a:extLst>
          </p:cNvPr>
          <p:cNvSpPr>
            <a:spLocks noGrp="1"/>
          </p:cNvSpPr>
          <p:nvPr>
            <p:ph type="title"/>
          </p:nvPr>
        </p:nvSpPr>
        <p:spPr>
          <a:xfrm>
            <a:off x="5990899" y="756745"/>
            <a:ext cx="5362903" cy="1404202"/>
          </a:xfrm>
        </p:spPr>
        <p:txBody>
          <a:bodyPr/>
          <a:lstStyle/>
          <a:p>
            <a:pPr lvl="0"/>
            <a:r>
              <a:rPr lang="en-US" dirty="0">
                <a:solidFill>
                  <a:srgbClr val="C00000"/>
                </a:solidFill>
              </a:rPr>
              <a:t>URGENCY OF GEOGRAPHY EDUCATION CURRICULUM DEVELOPMENT</a:t>
            </a:r>
          </a:p>
        </p:txBody>
      </p:sp>
      <p:sp>
        <p:nvSpPr>
          <p:cNvPr id="5" name="Content Placeholder 4">
            <a:extLst>
              <a:ext uri="{FF2B5EF4-FFF2-40B4-BE49-F238E27FC236}">
                <a16:creationId xmlns:a16="http://schemas.microsoft.com/office/drawing/2014/main" xmlns="" id="{BDE42C9A-B4DC-4A46-A073-8421E387B2B7}"/>
              </a:ext>
            </a:extLst>
          </p:cNvPr>
          <p:cNvSpPr>
            <a:spLocks noGrp="1"/>
          </p:cNvSpPr>
          <p:nvPr>
            <p:ph idx="1"/>
          </p:nvPr>
        </p:nvSpPr>
        <p:spPr>
          <a:xfrm>
            <a:off x="6085491" y="2774734"/>
            <a:ext cx="5533696" cy="3610303"/>
          </a:xfrm>
        </p:spPr>
        <p:txBody>
          <a:bodyPr/>
          <a:lstStyle/>
          <a:p>
            <a:pPr marL="0" indent="0">
              <a:buNone/>
            </a:pPr>
            <a:r>
              <a:rPr lang="en-US" sz="2600" dirty="0"/>
              <a:t>Graduates will thus be able to contribute to meet the needs of a dignified nation at the local, national, regional and international levels for existing resources with </a:t>
            </a:r>
            <a:r>
              <a:rPr lang="en-US" sz="2600" b="1" dirty="0"/>
              <a:t>Science, Technology, Engineering and Mathematics</a:t>
            </a:r>
            <a:r>
              <a:rPr lang="en-US" sz="2600" dirty="0"/>
              <a:t> (STEM) and support the </a:t>
            </a:r>
            <a:r>
              <a:rPr lang="en-US" sz="2600" b="1" dirty="0"/>
              <a:t>Sustainable Development Goals </a:t>
            </a:r>
            <a:r>
              <a:rPr lang="en-US" sz="2600" dirty="0"/>
              <a:t>(</a:t>
            </a:r>
            <a:r>
              <a:rPr lang="en-US" sz="2600" b="1" dirty="0">
                <a:solidFill>
                  <a:srgbClr val="C00000"/>
                </a:solidFill>
              </a:rPr>
              <a:t>SDGs</a:t>
            </a:r>
            <a:r>
              <a:rPr lang="en-US" sz="2600" dirty="0"/>
              <a:t>).  </a:t>
            </a:r>
          </a:p>
        </p:txBody>
      </p:sp>
      <p:sp>
        <p:nvSpPr>
          <p:cNvPr id="6" name="Content Placeholder 5">
            <a:extLst>
              <a:ext uri="{FF2B5EF4-FFF2-40B4-BE49-F238E27FC236}">
                <a16:creationId xmlns:a16="http://schemas.microsoft.com/office/drawing/2014/main" xmlns="" id="{388E3AC1-D7A5-40C2-92D8-C386497C9010}"/>
              </a:ext>
            </a:extLst>
          </p:cNvPr>
          <p:cNvSpPr>
            <a:spLocks noGrp="1"/>
          </p:cNvSpPr>
          <p:nvPr>
            <p:ph sz="quarter" idx="14"/>
          </p:nvPr>
        </p:nvSpPr>
        <p:spPr/>
        <p:txBody>
          <a:bodyPr/>
          <a:lstStyle/>
          <a:p>
            <a:r>
              <a:rPr lang="en-US" dirty="0"/>
              <a:t>FIS UNY</a:t>
            </a:r>
          </a:p>
        </p:txBody>
      </p:sp>
      <p:sp>
        <p:nvSpPr>
          <p:cNvPr id="8" name="Slide Number Placeholder 7">
            <a:extLst>
              <a:ext uri="{FF2B5EF4-FFF2-40B4-BE49-F238E27FC236}">
                <a16:creationId xmlns:a16="http://schemas.microsoft.com/office/drawing/2014/main" xmlns="" id="{D2888EF7-DDB5-41D0-A1B0-B012ABC94D85}"/>
              </a:ext>
            </a:extLst>
          </p:cNvPr>
          <p:cNvSpPr>
            <a:spLocks noGrp="1"/>
          </p:cNvSpPr>
          <p:nvPr>
            <p:ph type="sldNum" sz="quarter" idx="12"/>
          </p:nvPr>
        </p:nvSpPr>
        <p:spPr/>
        <p:txBody>
          <a:bodyPr/>
          <a:lstStyle/>
          <a:p>
            <a:fld id="{48BB047D-A6CD-43AB-96F0-683C726B586B}" type="slidenum">
              <a:rPr lang="en-US" smtClean="0"/>
              <a:pPr/>
              <a:t>4</a:t>
            </a:fld>
            <a:endParaRPr lang="en-US" dirty="0"/>
          </a:p>
        </p:txBody>
      </p:sp>
    </p:spTree>
    <p:extLst>
      <p:ext uri="{BB962C8B-B14F-4D97-AF65-F5344CB8AC3E}">
        <p14:creationId xmlns:p14="http://schemas.microsoft.com/office/powerpoint/2010/main" val="216696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D22C0-3CE1-4FA1-9604-2CFDBC95D0D2}"/>
              </a:ext>
            </a:extLst>
          </p:cNvPr>
          <p:cNvSpPr>
            <a:spLocks noGrp="1"/>
          </p:cNvSpPr>
          <p:nvPr>
            <p:ph type="title"/>
          </p:nvPr>
        </p:nvSpPr>
        <p:spPr>
          <a:xfrm>
            <a:off x="300356" y="809681"/>
            <a:ext cx="5445369" cy="672278"/>
          </a:xfrm>
        </p:spPr>
        <p:txBody>
          <a:bodyPr/>
          <a:lstStyle/>
          <a:p>
            <a:pPr lvl="0"/>
            <a:r>
              <a:rPr lang="en-US" dirty="0">
                <a:solidFill>
                  <a:srgbClr val="C00000"/>
                </a:solidFill>
              </a:rPr>
              <a:t>CURRICULUM DEVELOPMENT </a:t>
            </a:r>
          </a:p>
        </p:txBody>
      </p:sp>
      <p:sp>
        <p:nvSpPr>
          <p:cNvPr id="3" name="Content Placeholder 2">
            <a:extLst>
              <a:ext uri="{FF2B5EF4-FFF2-40B4-BE49-F238E27FC236}">
                <a16:creationId xmlns:a16="http://schemas.microsoft.com/office/drawing/2014/main" xmlns="" id="{3E9BC3F2-B4B0-476E-B1B8-BF10CC2FF5AD}"/>
              </a:ext>
            </a:extLst>
          </p:cNvPr>
          <p:cNvSpPr>
            <a:spLocks noGrp="1"/>
          </p:cNvSpPr>
          <p:nvPr>
            <p:ph idx="1"/>
          </p:nvPr>
        </p:nvSpPr>
        <p:spPr>
          <a:xfrm>
            <a:off x="363417" y="1734206"/>
            <a:ext cx="5193323" cy="4587766"/>
          </a:xfrm>
        </p:spPr>
        <p:txBody>
          <a:bodyPr/>
          <a:lstStyle/>
          <a:p>
            <a:pPr marL="173038" lvl="0" indent="0">
              <a:buNone/>
            </a:pPr>
            <a:r>
              <a:rPr lang="en-US" sz="2600" b="1" dirty="0">
                <a:solidFill>
                  <a:srgbClr val="002060"/>
                </a:solidFill>
              </a:rPr>
              <a:t>Curriculum Interpretation </a:t>
            </a:r>
          </a:p>
          <a:p>
            <a:pPr marL="173038" indent="0">
              <a:buNone/>
            </a:pPr>
            <a:r>
              <a:rPr lang="id-ID" sz="2600" dirty="0" smtClean="0"/>
              <a:t>I</a:t>
            </a:r>
            <a:r>
              <a:rPr lang="en-US" sz="2600" dirty="0" smtClean="0"/>
              <a:t>n </a:t>
            </a:r>
            <a:r>
              <a:rPr lang="en-US" sz="2600" dirty="0"/>
              <a:t>the existing Laws and Government Regulations, the curriculum is a set of plans and arrangements regarding the objectives, content, and learning the material and the methods used as guidelines for implementing learning activities to achieve specific educational goals (Law No. 20/2003 and PP no. 19/2005 which was improved with PP no.32/ 2013)</a:t>
            </a:r>
          </a:p>
          <a:p>
            <a:pPr marL="342900" lvl="0" indent="-342900">
              <a:buFont typeface="+mj-lt"/>
              <a:buAutoNum type="alphaUcPeriod"/>
            </a:pPr>
            <a:endParaRPr lang="en-US" dirty="0"/>
          </a:p>
        </p:txBody>
      </p:sp>
      <p:pic>
        <p:nvPicPr>
          <p:cNvPr id="20" name="Picture Placeholder 19" descr="aerial view boats">
            <a:extLst>
              <a:ext uri="{FF2B5EF4-FFF2-40B4-BE49-F238E27FC236}">
                <a16:creationId xmlns:a16="http://schemas.microsoft.com/office/drawing/2014/main" xmlns="" id="{99F9AF9C-357E-43FB-8CD3-1B9AEC3C0D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24" name="Picture Placeholder 23" descr="aerial view cliffside">
            <a:extLst>
              <a:ext uri="{FF2B5EF4-FFF2-40B4-BE49-F238E27FC236}">
                <a16:creationId xmlns:a16="http://schemas.microsoft.com/office/drawing/2014/main" xmlns="" id="{0AE63D0A-A6A4-4219-A985-AB7D53540460}"/>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descr="aerial view island">
            <a:extLst>
              <a:ext uri="{FF2B5EF4-FFF2-40B4-BE49-F238E27FC236}">
                <a16:creationId xmlns:a16="http://schemas.microsoft.com/office/drawing/2014/main" xmlns="" id="{CFBD44DA-9AD2-4888-B41E-788E00D723E6}"/>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9" name="Content Placeholder 17">
            <a:extLst>
              <a:ext uri="{FF2B5EF4-FFF2-40B4-BE49-F238E27FC236}">
                <a16:creationId xmlns:a16="http://schemas.microsoft.com/office/drawing/2014/main" xmlns="" id="{16AB4084-5C09-D047-AB9C-BB58097252DB}"/>
              </a:ext>
            </a:extLst>
          </p:cNvPr>
          <p:cNvSpPr>
            <a:spLocks noGrp="1"/>
          </p:cNvSpPr>
          <p:nvPr>
            <p:ph sz="quarter" idx="14"/>
          </p:nvPr>
        </p:nvSpPr>
        <p:spPr/>
        <p:txBody>
          <a:bodyPr/>
          <a:lstStyle/>
          <a:p>
            <a:r>
              <a:rPr lang="en-US" dirty="0"/>
              <a:t>FIS UNY</a:t>
            </a:r>
          </a:p>
        </p:txBody>
      </p:sp>
      <p:sp>
        <p:nvSpPr>
          <p:cNvPr id="4" name="Slide Number Placeholder 3">
            <a:extLst>
              <a:ext uri="{FF2B5EF4-FFF2-40B4-BE49-F238E27FC236}">
                <a16:creationId xmlns:a16="http://schemas.microsoft.com/office/drawing/2014/main" xmlns="" id="{63354ADE-29EB-4797-9A6F-40ABDA20E7A6}"/>
              </a:ext>
            </a:extLst>
          </p:cNvPr>
          <p:cNvSpPr>
            <a:spLocks noGrp="1"/>
          </p:cNvSpPr>
          <p:nvPr>
            <p:ph type="sldNum" sz="quarter" idx="12"/>
          </p:nvPr>
        </p:nvSpPr>
        <p:spPr/>
        <p:txBody>
          <a:bodyPr/>
          <a:lstStyle/>
          <a:p>
            <a:fld id="{48BB047D-A6CD-43AB-96F0-683C726B586B}" type="slidenum">
              <a:rPr lang="en-US" smtClean="0"/>
              <a:pPr/>
              <a:t>5</a:t>
            </a:fld>
            <a:endParaRPr lang="en-US" dirty="0"/>
          </a:p>
        </p:txBody>
      </p:sp>
    </p:spTree>
    <p:extLst>
      <p:ext uri="{BB962C8B-B14F-4D97-AF65-F5344CB8AC3E}">
        <p14:creationId xmlns:p14="http://schemas.microsoft.com/office/powerpoint/2010/main" val="8082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F209E-D17D-4F20-A6D0-C685853DE76E}"/>
              </a:ext>
            </a:extLst>
          </p:cNvPr>
          <p:cNvSpPr>
            <a:spLocks noGrp="1"/>
          </p:cNvSpPr>
          <p:nvPr>
            <p:ph type="title"/>
          </p:nvPr>
        </p:nvSpPr>
        <p:spPr>
          <a:xfrm>
            <a:off x="331887" y="2065283"/>
            <a:ext cx="3206261" cy="2566130"/>
          </a:xfrm>
        </p:spPr>
        <p:txBody>
          <a:bodyPr/>
          <a:lstStyle/>
          <a:p>
            <a:pPr lvl="0" algn="ctr"/>
            <a:r>
              <a:rPr lang="en-US" sz="3600" dirty="0">
                <a:solidFill>
                  <a:srgbClr val="C00000"/>
                </a:solidFill>
              </a:rPr>
              <a:t>WHY CURRICULUM MUST BE DELIVERY </a:t>
            </a:r>
            <a:r>
              <a:rPr lang="en-US" sz="3600" dirty="0" smtClean="0">
                <a:solidFill>
                  <a:srgbClr val="C00000"/>
                </a:solidFill>
              </a:rPr>
              <a:t>DEVELOPED</a:t>
            </a:r>
            <a:r>
              <a:rPr lang="id-ID" sz="3600" dirty="0" smtClean="0">
                <a:solidFill>
                  <a:srgbClr val="C00000"/>
                </a:solidFill>
              </a:rPr>
              <a:t> </a:t>
            </a:r>
            <a:r>
              <a:rPr lang="en-US" sz="3600" dirty="0" smtClean="0">
                <a:solidFill>
                  <a:srgbClr val="C00000"/>
                </a:solidFill>
              </a:rPr>
              <a:t>?</a:t>
            </a:r>
            <a:endParaRPr lang="en-US" sz="3600" dirty="0">
              <a:solidFill>
                <a:srgbClr val="C00000"/>
              </a:solidFill>
            </a:endParaRPr>
          </a:p>
        </p:txBody>
      </p:sp>
      <p:sp>
        <p:nvSpPr>
          <p:cNvPr id="19" name="Text Placeholder 18">
            <a:extLst>
              <a:ext uri="{FF2B5EF4-FFF2-40B4-BE49-F238E27FC236}">
                <a16:creationId xmlns:a16="http://schemas.microsoft.com/office/drawing/2014/main" xmlns="" id="{4DBB6E2A-723F-48F4-9592-AC166B8A2562}"/>
              </a:ext>
            </a:extLst>
          </p:cNvPr>
          <p:cNvSpPr>
            <a:spLocks noGrp="1"/>
          </p:cNvSpPr>
          <p:nvPr>
            <p:ph type="body" idx="20"/>
          </p:nvPr>
        </p:nvSpPr>
        <p:spPr/>
        <p:txBody>
          <a:bodyPr/>
          <a:lstStyle/>
          <a:p>
            <a:r>
              <a:rPr lang="en-US" dirty="0"/>
              <a:t>There are several reasons why the curriculum is continually being developed, including:</a:t>
            </a:r>
          </a:p>
        </p:txBody>
      </p:sp>
      <p:pic>
        <p:nvPicPr>
          <p:cNvPr id="15" name="Picture Placeholder 14" descr="Handshake">
            <a:extLst>
              <a:ext uri="{FF2B5EF4-FFF2-40B4-BE49-F238E27FC236}">
                <a16:creationId xmlns:a16="http://schemas.microsoft.com/office/drawing/2014/main" xmlns="" id="{81D3A918-98A7-4066-B28E-B473663F8F30}"/>
              </a:ext>
            </a:extLst>
          </p:cNvPr>
          <p:cNvPicPr>
            <a:picLocks noGrp="1" noChangeAspect="1"/>
          </p:cNvPicPr>
          <p:nvPr>
            <p:ph type="pic" sz="quarter" idx="18"/>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4159815" y="1203331"/>
            <a:ext cx="587932" cy="587932"/>
          </a:xfrm>
        </p:spPr>
      </p:pic>
      <p:sp>
        <p:nvSpPr>
          <p:cNvPr id="3" name="Text Placeholder 2">
            <a:extLst>
              <a:ext uri="{FF2B5EF4-FFF2-40B4-BE49-F238E27FC236}">
                <a16:creationId xmlns:a16="http://schemas.microsoft.com/office/drawing/2014/main" xmlns="" id="{8A1B14A5-E7B8-4F35-8378-DB748F6A6CEF}"/>
              </a:ext>
            </a:extLst>
          </p:cNvPr>
          <p:cNvSpPr>
            <a:spLocks noGrp="1"/>
          </p:cNvSpPr>
          <p:nvPr>
            <p:ph type="body" idx="1"/>
          </p:nvPr>
        </p:nvSpPr>
        <p:spPr>
          <a:xfrm>
            <a:off x="3860269" y="2016371"/>
            <a:ext cx="3008435" cy="332692"/>
          </a:xfrm>
        </p:spPr>
        <p:txBody>
          <a:bodyPr/>
          <a:lstStyle/>
          <a:p>
            <a:r>
              <a:rPr lang="en-US" sz="2400" dirty="0"/>
              <a:t>Human and Life Missions</a:t>
            </a:r>
            <a:endParaRPr lang="en-US" sz="2400" dirty="0">
              <a:solidFill>
                <a:schemeClr val="accent1"/>
              </a:solidFill>
            </a:endParaRPr>
          </a:p>
        </p:txBody>
      </p:sp>
      <p:sp>
        <p:nvSpPr>
          <p:cNvPr id="4" name="Content Placeholder 3">
            <a:extLst>
              <a:ext uri="{FF2B5EF4-FFF2-40B4-BE49-F238E27FC236}">
                <a16:creationId xmlns:a16="http://schemas.microsoft.com/office/drawing/2014/main" xmlns="" id="{54E05A85-0100-4B67-A2A5-22134AD6255A}"/>
              </a:ext>
            </a:extLst>
          </p:cNvPr>
          <p:cNvSpPr>
            <a:spLocks noGrp="1"/>
          </p:cNvSpPr>
          <p:nvPr>
            <p:ph sz="half" idx="2"/>
          </p:nvPr>
        </p:nvSpPr>
        <p:spPr>
          <a:xfrm>
            <a:off x="3812973" y="2522487"/>
            <a:ext cx="3108091" cy="3367635"/>
          </a:xfrm>
        </p:spPr>
        <p:txBody>
          <a:bodyPr/>
          <a:lstStyle/>
          <a:p>
            <a:pPr marL="0" indent="0">
              <a:lnSpc>
                <a:spcPct val="100000"/>
              </a:lnSpc>
              <a:spcBef>
                <a:spcPts val="0"/>
              </a:spcBef>
              <a:buNone/>
            </a:pPr>
            <a:r>
              <a:rPr lang="en-US" sz="2400" dirty="0">
                <a:solidFill>
                  <a:srgbClr val="C00000"/>
                </a:solidFill>
              </a:rPr>
              <a:t>Related </a:t>
            </a:r>
            <a:r>
              <a:rPr lang="en-US" sz="2400" dirty="0" smtClean="0">
                <a:solidFill>
                  <a:srgbClr val="C00000"/>
                </a:solidFill>
              </a:rPr>
              <a:t>to</a:t>
            </a:r>
            <a:r>
              <a:rPr lang="id-ID" sz="2400" dirty="0" smtClean="0">
                <a:solidFill>
                  <a:srgbClr val="C00000"/>
                </a:solidFill>
              </a:rPr>
              <a:t>:</a:t>
            </a:r>
            <a:r>
              <a:rPr lang="en-US" sz="2400" dirty="0" smtClean="0">
                <a:solidFill>
                  <a:srgbClr val="C00000"/>
                </a:solidFill>
              </a:rPr>
              <a:t> </a:t>
            </a:r>
            <a:endParaRPr lang="id-ID" sz="2400" dirty="0" smtClean="0">
              <a:solidFill>
                <a:srgbClr val="C00000"/>
              </a:solidFill>
            </a:endParaRPr>
          </a:p>
          <a:p>
            <a:pPr>
              <a:lnSpc>
                <a:spcPct val="100000"/>
              </a:lnSpc>
              <a:spcBef>
                <a:spcPts val="0"/>
              </a:spcBef>
              <a:buFont typeface="Wingdings" pitchFamily="2" charset="2"/>
              <a:buChar char="§"/>
            </a:pPr>
            <a:r>
              <a:rPr lang="en-US" sz="2400" dirty="0" smtClean="0"/>
              <a:t>Humans </a:t>
            </a:r>
            <a:r>
              <a:rPr lang="en-US" sz="2400" dirty="0"/>
              <a:t>as creatures of God, have the nature to seek truth, goodness, and beauty; </a:t>
            </a:r>
            <a:endParaRPr lang="id-ID" sz="2400" dirty="0" smtClean="0"/>
          </a:p>
          <a:p>
            <a:pPr>
              <a:lnSpc>
                <a:spcPct val="100000"/>
              </a:lnSpc>
              <a:spcBef>
                <a:spcPts val="0"/>
              </a:spcBef>
              <a:buFont typeface="Wingdings" pitchFamily="2" charset="2"/>
              <a:buChar char="§"/>
            </a:pPr>
            <a:r>
              <a:rPr lang="en-US" sz="2400" dirty="0" smtClean="0"/>
              <a:t>Humans </a:t>
            </a:r>
            <a:r>
              <a:rPr lang="en-US" sz="2400" dirty="0"/>
              <a:t>have multi-intelligence; </a:t>
            </a:r>
            <a:endParaRPr lang="id-ID" sz="2400" dirty="0" smtClean="0"/>
          </a:p>
          <a:p>
            <a:pPr>
              <a:lnSpc>
                <a:spcPct val="100000"/>
              </a:lnSpc>
              <a:spcBef>
                <a:spcPts val="0"/>
              </a:spcBef>
              <a:buFont typeface="Wingdings" pitchFamily="2" charset="2"/>
              <a:buChar char="§"/>
            </a:pPr>
            <a:r>
              <a:rPr lang="en-US" sz="2400" dirty="0" smtClean="0"/>
              <a:t>Humans </a:t>
            </a:r>
            <a:r>
              <a:rPr lang="en-US" sz="2400" dirty="0"/>
              <a:t>must live respectfully and respectfully</a:t>
            </a:r>
          </a:p>
        </p:txBody>
      </p:sp>
      <p:sp>
        <p:nvSpPr>
          <p:cNvPr id="7" name="Text Placeholder 6">
            <a:extLst>
              <a:ext uri="{FF2B5EF4-FFF2-40B4-BE49-F238E27FC236}">
                <a16:creationId xmlns:a16="http://schemas.microsoft.com/office/drawing/2014/main" xmlns="" id="{B0BBB0D3-F4B5-4146-8064-6CACD6B0C1A1}"/>
              </a:ext>
            </a:extLst>
          </p:cNvPr>
          <p:cNvSpPr>
            <a:spLocks noGrp="1"/>
          </p:cNvSpPr>
          <p:nvPr>
            <p:ph type="body" idx="15"/>
          </p:nvPr>
        </p:nvSpPr>
        <p:spPr>
          <a:xfrm>
            <a:off x="7378264" y="1529256"/>
            <a:ext cx="3878317" cy="1166648"/>
          </a:xfrm>
        </p:spPr>
        <p:txBody>
          <a:bodyPr/>
          <a:lstStyle/>
          <a:p>
            <a:r>
              <a:rPr lang="en-US" sz="2400" dirty="0"/>
              <a:t>Development of Science and Technology (ITS), as well as Social Change</a:t>
            </a:r>
            <a:endParaRPr lang="en-US" sz="2400" dirty="0">
              <a:solidFill>
                <a:schemeClr val="accent1"/>
              </a:solidFill>
            </a:endParaRPr>
          </a:p>
        </p:txBody>
      </p:sp>
      <p:sp>
        <p:nvSpPr>
          <p:cNvPr id="8" name="Content Placeholder 7">
            <a:extLst>
              <a:ext uri="{FF2B5EF4-FFF2-40B4-BE49-F238E27FC236}">
                <a16:creationId xmlns:a16="http://schemas.microsoft.com/office/drawing/2014/main" xmlns="" id="{6FD8FA4C-5CEC-4227-AE41-276B750EFDF0}"/>
              </a:ext>
            </a:extLst>
          </p:cNvPr>
          <p:cNvSpPr>
            <a:spLocks noGrp="1"/>
          </p:cNvSpPr>
          <p:nvPr>
            <p:ph sz="half" idx="16"/>
          </p:nvPr>
        </p:nvSpPr>
        <p:spPr>
          <a:xfrm>
            <a:off x="7220610" y="2987347"/>
            <a:ext cx="4414345" cy="3334629"/>
          </a:xfrm>
        </p:spPr>
        <p:txBody>
          <a:bodyPr/>
          <a:lstStyle/>
          <a:p>
            <a:pPr marL="0" indent="0">
              <a:buNone/>
            </a:pPr>
            <a:r>
              <a:rPr lang="en-US" sz="2400" dirty="0"/>
              <a:t>Which includes: </a:t>
            </a:r>
            <a:endParaRPr lang="id-ID" sz="2400" dirty="0" smtClean="0"/>
          </a:p>
          <a:p>
            <a:pPr marL="0" indent="0">
              <a:buNone/>
            </a:pPr>
            <a:r>
              <a:rPr lang="id-ID" sz="2400" dirty="0"/>
              <a:t>S</a:t>
            </a:r>
            <a:r>
              <a:rPr lang="en-US" sz="2400" dirty="0" err="1" smtClean="0"/>
              <a:t>cience</a:t>
            </a:r>
            <a:r>
              <a:rPr lang="en-US" sz="2400" dirty="0" smtClean="0"/>
              <a:t> </a:t>
            </a:r>
            <a:r>
              <a:rPr lang="en-US" sz="2400" dirty="0"/>
              <a:t>and technology and the art of changing lifestyles and creating changes in the global order of life; </a:t>
            </a:r>
            <a:endParaRPr lang="id-ID" sz="2400" dirty="0" smtClean="0"/>
          </a:p>
          <a:p>
            <a:pPr marL="0" indent="0">
              <a:buNone/>
            </a:pPr>
            <a:r>
              <a:rPr lang="id-ID" sz="2400" dirty="0" smtClean="0"/>
              <a:t>T</a:t>
            </a:r>
            <a:r>
              <a:rPr lang="en-US" sz="2400" dirty="0" smtClean="0"/>
              <a:t>he </a:t>
            </a:r>
            <a:r>
              <a:rPr lang="en-US" sz="2400" dirty="0"/>
              <a:t>change occurs quickly and continuously; and </a:t>
            </a:r>
            <a:endParaRPr lang="id-ID" sz="2400" dirty="0" smtClean="0"/>
          </a:p>
          <a:p>
            <a:pPr marL="0" indent="0">
              <a:buNone/>
            </a:pPr>
            <a:r>
              <a:rPr lang="id-ID" sz="2400" dirty="0"/>
              <a:t>W</a:t>
            </a:r>
            <a:r>
              <a:rPr lang="en-US" sz="2400" dirty="0" smtClean="0"/>
              <a:t>e </a:t>
            </a:r>
            <a:r>
              <a:rPr lang="en-US" sz="2400" dirty="0"/>
              <a:t>need loyalty to values and identities by staying open, adaptive, and creative in change</a:t>
            </a:r>
          </a:p>
        </p:txBody>
      </p:sp>
      <p:sp>
        <p:nvSpPr>
          <p:cNvPr id="18" name="Content Placeholder 17">
            <a:extLst>
              <a:ext uri="{FF2B5EF4-FFF2-40B4-BE49-F238E27FC236}">
                <a16:creationId xmlns:a16="http://schemas.microsoft.com/office/drawing/2014/main" xmlns="" id="{CD6CEFA7-5AB5-47CF-83D8-F5F3DF38D2AF}"/>
              </a:ext>
            </a:extLst>
          </p:cNvPr>
          <p:cNvSpPr>
            <a:spLocks noGrp="1"/>
          </p:cNvSpPr>
          <p:nvPr>
            <p:ph sz="quarter" idx="14"/>
          </p:nvPr>
        </p:nvSpPr>
        <p:spPr/>
        <p:txBody>
          <a:bodyPr/>
          <a:lstStyle/>
          <a:p>
            <a:r>
              <a:rPr lang="en-US" dirty="0"/>
              <a:t>FIS UNY</a:t>
            </a:r>
          </a:p>
        </p:txBody>
      </p:sp>
      <p:sp>
        <p:nvSpPr>
          <p:cNvPr id="5" name="Slide Number Placeholder 4">
            <a:extLst>
              <a:ext uri="{FF2B5EF4-FFF2-40B4-BE49-F238E27FC236}">
                <a16:creationId xmlns:a16="http://schemas.microsoft.com/office/drawing/2014/main" xmlns="" id="{ABBA3DB3-A445-4949-AB8E-8B2F3C33366B}"/>
              </a:ext>
            </a:extLst>
          </p:cNvPr>
          <p:cNvSpPr>
            <a:spLocks noGrp="1"/>
          </p:cNvSpPr>
          <p:nvPr>
            <p:ph type="sldNum" sz="quarter" idx="12"/>
          </p:nvPr>
        </p:nvSpPr>
        <p:spPr/>
        <p:txBody>
          <a:bodyPr/>
          <a:lstStyle/>
          <a:p>
            <a:fld id="{48BB047D-A6CD-43AB-96F0-683C726B586B}" type="slidenum">
              <a:rPr lang="en-US" smtClean="0"/>
              <a:pPr/>
              <a:t>6</a:t>
            </a:fld>
            <a:endParaRPr lang="en-US" dirty="0"/>
          </a:p>
        </p:txBody>
      </p:sp>
      <p:pic>
        <p:nvPicPr>
          <p:cNvPr id="16" name="Picture Placeholder 14" descr="Handshake">
            <a:extLst>
              <a:ext uri="{FF2B5EF4-FFF2-40B4-BE49-F238E27FC236}">
                <a16:creationId xmlns:a16="http://schemas.microsoft.com/office/drawing/2014/main" xmlns="" id="{0FC21012-5595-4FCF-A1C4-B64B0C6B94C1}"/>
              </a:ext>
            </a:extLst>
          </p:cNvPr>
          <p:cNvPicPr>
            <a:picLocks noGrp="1" noChangeAspect="1"/>
          </p:cNvPicPr>
          <p:nvPr>
            <p:ph type="pic" sz="quarter" idx="19"/>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t="135" b="135"/>
          <a:stretch>
            <a:fillRect/>
          </a:stretch>
        </p:blipFill>
        <p:spPr>
          <a:xfrm>
            <a:off x="7867652" y="935425"/>
            <a:ext cx="588963" cy="587375"/>
          </a:xfrm>
          <a:prstGeom prst="rect">
            <a:avLst/>
          </a:prstGeom>
          <a:noFill/>
        </p:spPr>
      </p:pic>
    </p:spTree>
    <p:extLst>
      <p:ext uri="{BB962C8B-B14F-4D97-AF65-F5344CB8AC3E}">
        <p14:creationId xmlns:p14="http://schemas.microsoft.com/office/powerpoint/2010/main" val="191303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F209E-D17D-4F20-A6D0-C685853DE76E}"/>
              </a:ext>
            </a:extLst>
          </p:cNvPr>
          <p:cNvSpPr>
            <a:spLocks noGrp="1"/>
          </p:cNvSpPr>
          <p:nvPr>
            <p:ph type="title"/>
          </p:nvPr>
        </p:nvSpPr>
        <p:spPr>
          <a:xfrm>
            <a:off x="363416" y="1765738"/>
            <a:ext cx="3206261" cy="2743200"/>
          </a:xfrm>
        </p:spPr>
        <p:txBody>
          <a:bodyPr/>
          <a:lstStyle/>
          <a:p>
            <a:pPr algn="ctr"/>
            <a:r>
              <a:rPr lang="en-US" sz="3600" dirty="0">
                <a:solidFill>
                  <a:srgbClr val="C00000"/>
                </a:solidFill>
              </a:rPr>
              <a:t>WHY CURRICULUM MUST BE DELIVERY </a:t>
            </a:r>
            <a:r>
              <a:rPr lang="en-US" sz="3600" dirty="0" smtClean="0">
                <a:solidFill>
                  <a:srgbClr val="C00000"/>
                </a:solidFill>
              </a:rPr>
              <a:t>DEVELOPED</a:t>
            </a:r>
            <a:r>
              <a:rPr lang="id-ID" sz="3600" dirty="0" smtClean="0">
                <a:solidFill>
                  <a:srgbClr val="C00000"/>
                </a:solidFill>
              </a:rPr>
              <a:t> </a:t>
            </a:r>
            <a:r>
              <a:rPr lang="en-US" sz="3600" dirty="0" smtClean="0">
                <a:solidFill>
                  <a:srgbClr val="C00000"/>
                </a:solidFill>
              </a:rPr>
              <a:t>?</a:t>
            </a:r>
            <a:endParaRPr lang="en-US" sz="3600" dirty="0">
              <a:solidFill>
                <a:srgbClr val="C00000"/>
              </a:solidFill>
            </a:endParaRPr>
          </a:p>
        </p:txBody>
      </p:sp>
      <p:sp>
        <p:nvSpPr>
          <p:cNvPr id="19" name="Text Placeholder 18">
            <a:extLst>
              <a:ext uri="{FF2B5EF4-FFF2-40B4-BE49-F238E27FC236}">
                <a16:creationId xmlns:a16="http://schemas.microsoft.com/office/drawing/2014/main" xmlns="" id="{4DBB6E2A-723F-48F4-9592-AC166B8A2562}"/>
              </a:ext>
            </a:extLst>
          </p:cNvPr>
          <p:cNvSpPr>
            <a:spLocks noGrp="1"/>
          </p:cNvSpPr>
          <p:nvPr>
            <p:ph type="body" idx="20"/>
          </p:nvPr>
        </p:nvSpPr>
        <p:spPr>
          <a:xfrm>
            <a:off x="4080985" y="331080"/>
            <a:ext cx="6944563" cy="972993"/>
          </a:xfrm>
        </p:spPr>
        <p:txBody>
          <a:bodyPr/>
          <a:lstStyle/>
          <a:p>
            <a:r>
              <a:rPr lang="en-US" sz="2400" dirty="0">
                <a:solidFill>
                  <a:srgbClr val="C00000"/>
                </a:solidFill>
              </a:rPr>
              <a:t>There are several reasons why the curriculum is continually being developed, including:</a:t>
            </a:r>
          </a:p>
        </p:txBody>
      </p:sp>
      <p:pic>
        <p:nvPicPr>
          <p:cNvPr id="15" name="Picture Placeholder 14" descr="Handshake">
            <a:extLst>
              <a:ext uri="{FF2B5EF4-FFF2-40B4-BE49-F238E27FC236}">
                <a16:creationId xmlns:a16="http://schemas.microsoft.com/office/drawing/2014/main" xmlns="" id="{81D3A918-98A7-4066-B28E-B473663F8F30}"/>
              </a:ext>
            </a:extLst>
          </p:cNvPr>
          <p:cNvPicPr>
            <a:picLocks noGrp="1" noChangeAspect="1"/>
          </p:cNvPicPr>
          <p:nvPr>
            <p:ph type="pic" sz="quarter" idx="18"/>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4207111" y="1439813"/>
            <a:ext cx="587932" cy="587932"/>
          </a:xfrm>
        </p:spPr>
      </p:pic>
      <p:sp>
        <p:nvSpPr>
          <p:cNvPr id="3" name="Text Placeholder 2">
            <a:extLst>
              <a:ext uri="{FF2B5EF4-FFF2-40B4-BE49-F238E27FC236}">
                <a16:creationId xmlns:a16="http://schemas.microsoft.com/office/drawing/2014/main" xmlns="" id="{8A1B14A5-E7B8-4F35-8378-DB748F6A6CEF}"/>
              </a:ext>
            </a:extLst>
          </p:cNvPr>
          <p:cNvSpPr>
            <a:spLocks noGrp="1"/>
          </p:cNvSpPr>
          <p:nvPr>
            <p:ph type="body" idx="1"/>
          </p:nvPr>
        </p:nvSpPr>
        <p:spPr>
          <a:xfrm>
            <a:off x="4065221" y="1860332"/>
            <a:ext cx="3008435" cy="441435"/>
          </a:xfrm>
        </p:spPr>
        <p:txBody>
          <a:bodyPr/>
          <a:lstStyle/>
          <a:p>
            <a:r>
              <a:rPr lang="en-US" sz="2400" dirty="0"/>
              <a:t>Empirical Experience</a:t>
            </a:r>
          </a:p>
        </p:txBody>
      </p:sp>
      <p:sp>
        <p:nvSpPr>
          <p:cNvPr id="4" name="Content Placeholder 3">
            <a:extLst>
              <a:ext uri="{FF2B5EF4-FFF2-40B4-BE49-F238E27FC236}">
                <a16:creationId xmlns:a16="http://schemas.microsoft.com/office/drawing/2014/main" xmlns="" id="{54E05A85-0100-4B67-A2A5-22134AD6255A}"/>
              </a:ext>
            </a:extLst>
          </p:cNvPr>
          <p:cNvSpPr>
            <a:spLocks noGrp="1"/>
          </p:cNvSpPr>
          <p:nvPr>
            <p:ph sz="half" idx="2"/>
          </p:nvPr>
        </p:nvSpPr>
        <p:spPr>
          <a:xfrm>
            <a:off x="4080985" y="2632842"/>
            <a:ext cx="3008435" cy="3556822"/>
          </a:xfrm>
        </p:spPr>
        <p:txBody>
          <a:bodyPr/>
          <a:lstStyle/>
          <a:p>
            <a:pPr marL="0" indent="0">
              <a:buNone/>
            </a:pPr>
            <a:r>
              <a:rPr lang="en-US" sz="2400" dirty="0"/>
              <a:t>Complaints from various parties, such as Number of courses or subjects; material content; solid learning hours; the need to establish Graduate Competency Standards or Learning Outcomes that are appropriate to the needs.</a:t>
            </a:r>
          </a:p>
        </p:txBody>
      </p:sp>
      <p:sp>
        <p:nvSpPr>
          <p:cNvPr id="7" name="Text Placeholder 6">
            <a:extLst>
              <a:ext uri="{FF2B5EF4-FFF2-40B4-BE49-F238E27FC236}">
                <a16:creationId xmlns:a16="http://schemas.microsoft.com/office/drawing/2014/main" xmlns="" id="{B0BBB0D3-F4B5-4146-8064-6CACD6B0C1A1}"/>
              </a:ext>
            </a:extLst>
          </p:cNvPr>
          <p:cNvSpPr>
            <a:spLocks noGrp="1"/>
          </p:cNvSpPr>
          <p:nvPr>
            <p:ph type="body" idx="15"/>
          </p:nvPr>
        </p:nvSpPr>
        <p:spPr>
          <a:xfrm>
            <a:off x="7835463" y="1906016"/>
            <a:ext cx="3279228" cy="601087"/>
          </a:xfrm>
        </p:spPr>
        <p:txBody>
          <a:bodyPr/>
          <a:lstStyle/>
          <a:p>
            <a:r>
              <a:rPr lang="en-US" sz="2400" dirty="0"/>
              <a:t>The Need for Change in Mindset</a:t>
            </a:r>
          </a:p>
        </p:txBody>
      </p:sp>
      <p:sp>
        <p:nvSpPr>
          <p:cNvPr id="8" name="Content Placeholder 7">
            <a:extLst>
              <a:ext uri="{FF2B5EF4-FFF2-40B4-BE49-F238E27FC236}">
                <a16:creationId xmlns:a16="http://schemas.microsoft.com/office/drawing/2014/main" xmlns="" id="{6FD8FA4C-5CEC-4227-AE41-276B750EFDF0}"/>
              </a:ext>
            </a:extLst>
          </p:cNvPr>
          <p:cNvSpPr>
            <a:spLocks noGrp="1"/>
          </p:cNvSpPr>
          <p:nvPr>
            <p:ph sz="half" idx="16"/>
          </p:nvPr>
        </p:nvSpPr>
        <p:spPr>
          <a:xfrm>
            <a:off x="7870581" y="2774732"/>
            <a:ext cx="3008435" cy="3414932"/>
          </a:xfrm>
        </p:spPr>
        <p:txBody>
          <a:bodyPr/>
          <a:lstStyle/>
          <a:p>
            <a:pPr marL="0" indent="0">
              <a:buNone/>
            </a:pPr>
            <a:r>
              <a:rPr lang="en-US" sz="2400" dirty="0"/>
              <a:t>This change in mindset must be adapted to the challenges of the 21</a:t>
            </a:r>
            <a:r>
              <a:rPr lang="en-US" sz="2400" baseline="30000" dirty="0"/>
              <a:t>st</a:t>
            </a:r>
            <a:r>
              <a:rPr lang="en-US" sz="2400" dirty="0"/>
              <a:t> Century, which was characterized by the Industrial Revolution 4.0</a:t>
            </a:r>
          </a:p>
        </p:txBody>
      </p:sp>
      <p:sp>
        <p:nvSpPr>
          <p:cNvPr id="18" name="Content Placeholder 17">
            <a:extLst>
              <a:ext uri="{FF2B5EF4-FFF2-40B4-BE49-F238E27FC236}">
                <a16:creationId xmlns:a16="http://schemas.microsoft.com/office/drawing/2014/main" xmlns="" id="{CD6CEFA7-5AB5-47CF-83D8-F5F3DF38D2AF}"/>
              </a:ext>
            </a:extLst>
          </p:cNvPr>
          <p:cNvSpPr>
            <a:spLocks noGrp="1"/>
          </p:cNvSpPr>
          <p:nvPr>
            <p:ph sz="quarter" idx="14"/>
          </p:nvPr>
        </p:nvSpPr>
        <p:spPr/>
        <p:txBody>
          <a:bodyPr/>
          <a:lstStyle/>
          <a:p>
            <a:r>
              <a:rPr lang="en-US" dirty="0"/>
              <a:t>FIS UNY</a:t>
            </a:r>
          </a:p>
        </p:txBody>
      </p:sp>
      <p:sp>
        <p:nvSpPr>
          <p:cNvPr id="5" name="Slide Number Placeholder 4">
            <a:extLst>
              <a:ext uri="{FF2B5EF4-FFF2-40B4-BE49-F238E27FC236}">
                <a16:creationId xmlns:a16="http://schemas.microsoft.com/office/drawing/2014/main" xmlns="" id="{ABBA3DB3-A445-4949-AB8E-8B2F3C33366B}"/>
              </a:ext>
            </a:extLst>
          </p:cNvPr>
          <p:cNvSpPr>
            <a:spLocks noGrp="1"/>
          </p:cNvSpPr>
          <p:nvPr>
            <p:ph type="sldNum" sz="quarter" idx="12"/>
          </p:nvPr>
        </p:nvSpPr>
        <p:spPr/>
        <p:txBody>
          <a:bodyPr/>
          <a:lstStyle/>
          <a:p>
            <a:fld id="{48BB047D-A6CD-43AB-96F0-683C726B586B}" type="slidenum">
              <a:rPr lang="en-US" smtClean="0"/>
              <a:pPr/>
              <a:t>7</a:t>
            </a:fld>
            <a:endParaRPr lang="en-US" dirty="0"/>
          </a:p>
        </p:txBody>
      </p:sp>
      <p:pic>
        <p:nvPicPr>
          <p:cNvPr id="14" name="Picture Placeholder 14" descr="Handshake">
            <a:extLst>
              <a:ext uri="{FF2B5EF4-FFF2-40B4-BE49-F238E27FC236}">
                <a16:creationId xmlns:a16="http://schemas.microsoft.com/office/drawing/2014/main" xmlns="" id="{02B78DD4-1E59-4891-8C17-5F9F76494A6C}"/>
              </a:ext>
            </a:extLst>
          </p:cNvPr>
          <p:cNvPicPr>
            <a:picLocks noGrp="1" noChangeAspect="1"/>
          </p:cNvPicPr>
          <p:nvPr>
            <p:ph type="pic" sz="quarter" idx="19"/>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t="135" b="135"/>
          <a:stretch>
            <a:fillRect/>
          </a:stretch>
        </p:blipFill>
        <p:spPr>
          <a:xfrm>
            <a:off x="7883417" y="1345328"/>
            <a:ext cx="588963" cy="587375"/>
          </a:xfrm>
        </p:spPr>
      </p:pic>
    </p:spTree>
    <p:extLst>
      <p:ext uri="{BB962C8B-B14F-4D97-AF65-F5344CB8AC3E}">
        <p14:creationId xmlns:p14="http://schemas.microsoft.com/office/powerpoint/2010/main" val="52876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xmlns="" id="{D41CA5BF-E664-4936-A66F-5939A565A6EF}"/>
              </a:ext>
            </a:extLst>
          </p:cNvPr>
          <p:cNvSpPr>
            <a:spLocks noGrp="1"/>
          </p:cNvSpPr>
          <p:nvPr>
            <p:ph type="title"/>
          </p:nvPr>
        </p:nvSpPr>
        <p:spPr>
          <a:xfrm>
            <a:off x="1233571" y="331076"/>
            <a:ext cx="9746959" cy="945932"/>
          </a:xfrm>
          <a:prstGeom prst="rect">
            <a:avLst/>
          </a:prstGeom>
        </p:spPr>
        <p:txBody>
          <a:bodyPr anchor="b">
            <a:normAutofit/>
          </a:bodyPr>
          <a:lstStyle/>
          <a:p>
            <a:r>
              <a:rPr lang="en-US" dirty="0"/>
              <a:t>INDONESIA NATIONAL QUALIFICATION FRAMEWORK </a:t>
            </a:r>
            <a:r>
              <a:rPr lang="id-ID" dirty="0" smtClean="0"/>
              <a:t/>
            </a:r>
            <a:br>
              <a:rPr lang="id-ID" dirty="0" smtClean="0"/>
            </a:br>
            <a:r>
              <a:rPr lang="en-US" dirty="0" smtClean="0"/>
              <a:t>(</a:t>
            </a:r>
            <a:r>
              <a:rPr lang="en-US" dirty="0"/>
              <a:t>KKNI</a:t>
            </a:r>
            <a:r>
              <a:rPr lang="en-US" dirty="0" smtClean="0"/>
              <a:t>)</a:t>
            </a:r>
            <a:endParaRPr lang="en-US" dirty="0"/>
          </a:p>
        </p:txBody>
      </p:sp>
      <p:sp>
        <p:nvSpPr>
          <p:cNvPr id="5" name="Slide Number Placeholder 4">
            <a:extLst>
              <a:ext uri="{FF2B5EF4-FFF2-40B4-BE49-F238E27FC236}">
                <a16:creationId xmlns:a16="http://schemas.microsoft.com/office/drawing/2014/main" xmlns="" id="{FAF01745-9CF4-485D-91F4-812C68137A4D}"/>
              </a:ext>
            </a:extLst>
          </p:cNvPr>
          <p:cNvSpPr>
            <a:spLocks noGrp="1"/>
          </p:cNvSpPr>
          <p:nvPr>
            <p:ph type="sldNum" sz="quarter" idx="12"/>
          </p:nvPr>
        </p:nvSpPr>
        <p:spPr>
          <a:xfrm>
            <a:off x="9085384" y="6463211"/>
            <a:ext cx="2743200" cy="249385"/>
          </a:xfrm>
          <a:prstGeom prst="rect">
            <a:avLst/>
          </a:prstGeom>
        </p:spPr>
        <p:txBody>
          <a:bodyPr anchor="ctr">
            <a:normAutofit/>
          </a:bodyPr>
          <a:lstStyle/>
          <a:p>
            <a:pPr>
              <a:spcAft>
                <a:spcPts val="600"/>
              </a:spcAft>
            </a:pPr>
            <a:fld id="{48BB047D-A6CD-43AB-96F0-683C726B586B}" type="slidenum">
              <a:rPr lang="en-US" noProof="0" smtClean="0"/>
              <a:pPr>
                <a:spcAft>
                  <a:spcPts val="600"/>
                </a:spcAft>
              </a:pPr>
              <a:t>8</a:t>
            </a:fld>
            <a:endParaRPr lang="en-US" noProof="0"/>
          </a:p>
        </p:txBody>
      </p:sp>
      <p:graphicFrame>
        <p:nvGraphicFramePr>
          <p:cNvPr id="24" name="Diagram 23">
            <a:extLst>
              <a:ext uri="{FF2B5EF4-FFF2-40B4-BE49-F238E27FC236}">
                <a16:creationId xmlns:a16="http://schemas.microsoft.com/office/drawing/2014/main" xmlns="" id="{785D0BD1-0D04-4E60-B02B-85B5C9662A68}"/>
              </a:ext>
            </a:extLst>
          </p:cNvPr>
          <p:cNvGraphicFramePr/>
          <p:nvPr>
            <p:extLst>
              <p:ext uri="{D42A27DB-BD31-4B8C-83A1-F6EECF244321}">
                <p14:modId xmlns:p14="http://schemas.microsoft.com/office/powerpoint/2010/main" val="3618397957"/>
              </p:ext>
            </p:extLst>
          </p:nvPr>
        </p:nvGraphicFramePr>
        <p:xfrm>
          <a:off x="0" y="1664682"/>
          <a:ext cx="12192000" cy="4798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xmlns="" id="{3A9C74DC-1B38-490D-BDF8-373ECC727517}"/>
              </a:ext>
            </a:extLst>
          </p:cNvPr>
          <p:cNvSpPr txBox="1"/>
          <p:nvPr/>
        </p:nvSpPr>
        <p:spPr>
          <a:xfrm>
            <a:off x="8585203" y="4284133"/>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xmlns="" id="{A5D00A36-6246-430B-A1F0-B750907AF0E0}"/>
              </a:ext>
            </a:extLst>
          </p:cNvPr>
          <p:cNvSpPr txBox="1"/>
          <p:nvPr/>
        </p:nvSpPr>
        <p:spPr>
          <a:xfrm>
            <a:off x="1049867" y="5853217"/>
            <a:ext cx="367408" cy="523220"/>
          </a:xfrm>
          <a:prstGeom prst="rect">
            <a:avLst/>
          </a:prstGeom>
          <a:noFill/>
        </p:spPr>
        <p:txBody>
          <a:bodyPr wrap="none" rtlCol="0">
            <a:spAutoFit/>
          </a:bodyPr>
          <a:lstStyle/>
          <a:p>
            <a:r>
              <a:rPr lang="en-US" sz="2800" dirty="0">
                <a:solidFill>
                  <a:schemeClr val="bg1">
                    <a:lumMod val="95000"/>
                  </a:schemeClr>
                </a:solidFill>
              </a:rPr>
              <a:t>1</a:t>
            </a:r>
          </a:p>
        </p:txBody>
      </p:sp>
      <p:sp>
        <p:nvSpPr>
          <p:cNvPr id="27" name="TextBox 26">
            <a:extLst>
              <a:ext uri="{FF2B5EF4-FFF2-40B4-BE49-F238E27FC236}">
                <a16:creationId xmlns:a16="http://schemas.microsoft.com/office/drawing/2014/main" xmlns="" id="{2ADA761D-6851-4FCC-AB8F-7C86AE75C35C}"/>
              </a:ext>
            </a:extLst>
          </p:cNvPr>
          <p:cNvSpPr txBox="1"/>
          <p:nvPr/>
        </p:nvSpPr>
        <p:spPr>
          <a:xfrm>
            <a:off x="3572935" y="5853217"/>
            <a:ext cx="367408" cy="523220"/>
          </a:xfrm>
          <a:prstGeom prst="rect">
            <a:avLst/>
          </a:prstGeom>
          <a:noFill/>
        </p:spPr>
        <p:txBody>
          <a:bodyPr wrap="none" rtlCol="0">
            <a:spAutoFit/>
          </a:bodyPr>
          <a:lstStyle/>
          <a:p>
            <a:r>
              <a:rPr lang="en-US" sz="2800" dirty="0">
                <a:solidFill>
                  <a:schemeClr val="bg1">
                    <a:lumMod val="95000"/>
                  </a:schemeClr>
                </a:solidFill>
              </a:rPr>
              <a:t>2</a:t>
            </a:r>
          </a:p>
        </p:txBody>
      </p:sp>
      <p:sp>
        <p:nvSpPr>
          <p:cNvPr id="28" name="TextBox 27">
            <a:extLst>
              <a:ext uri="{FF2B5EF4-FFF2-40B4-BE49-F238E27FC236}">
                <a16:creationId xmlns:a16="http://schemas.microsoft.com/office/drawing/2014/main" xmlns="" id="{7DBA02C2-754C-4354-9DE7-50383685CC36}"/>
              </a:ext>
            </a:extLst>
          </p:cNvPr>
          <p:cNvSpPr txBox="1"/>
          <p:nvPr/>
        </p:nvSpPr>
        <p:spPr>
          <a:xfrm>
            <a:off x="6096000" y="5847501"/>
            <a:ext cx="367408" cy="523220"/>
          </a:xfrm>
          <a:prstGeom prst="rect">
            <a:avLst/>
          </a:prstGeom>
          <a:noFill/>
        </p:spPr>
        <p:txBody>
          <a:bodyPr wrap="none" rtlCol="0">
            <a:spAutoFit/>
          </a:bodyPr>
          <a:lstStyle/>
          <a:p>
            <a:r>
              <a:rPr lang="en-US" sz="2800" dirty="0">
                <a:solidFill>
                  <a:schemeClr val="bg1">
                    <a:lumMod val="95000"/>
                  </a:schemeClr>
                </a:solidFill>
              </a:rPr>
              <a:t>3</a:t>
            </a:r>
          </a:p>
        </p:txBody>
      </p:sp>
      <p:sp>
        <p:nvSpPr>
          <p:cNvPr id="29" name="TextBox 28">
            <a:extLst>
              <a:ext uri="{FF2B5EF4-FFF2-40B4-BE49-F238E27FC236}">
                <a16:creationId xmlns:a16="http://schemas.microsoft.com/office/drawing/2014/main" xmlns="" id="{7CCA7B36-0338-4BC9-BC3F-7F63702F6C99}"/>
              </a:ext>
            </a:extLst>
          </p:cNvPr>
          <p:cNvSpPr txBox="1"/>
          <p:nvPr/>
        </p:nvSpPr>
        <p:spPr>
          <a:xfrm>
            <a:off x="8538264" y="5939987"/>
            <a:ext cx="367408" cy="523220"/>
          </a:xfrm>
          <a:prstGeom prst="rect">
            <a:avLst/>
          </a:prstGeom>
          <a:noFill/>
        </p:spPr>
        <p:txBody>
          <a:bodyPr wrap="none" rtlCol="0">
            <a:spAutoFit/>
          </a:bodyPr>
          <a:lstStyle/>
          <a:p>
            <a:r>
              <a:rPr lang="en-US" sz="2800" dirty="0">
                <a:solidFill>
                  <a:schemeClr val="bg1">
                    <a:lumMod val="95000"/>
                  </a:schemeClr>
                </a:solidFill>
              </a:rPr>
              <a:t>4</a:t>
            </a:r>
          </a:p>
        </p:txBody>
      </p:sp>
      <p:sp>
        <p:nvSpPr>
          <p:cNvPr id="30" name="TextBox 29">
            <a:extLst>
              <a:ext uri="{FF2B5EF4-FFF2-40B4-BE49-F238E27FC236}">
                <a16:creationId xmlns:a16="http://schemas.microsoft.com/office/drawing/2014/main" xmlns="" id="{AA8039DB-BE3E-41B0-8A73-0E4A8814B19A}"/>
              </a:ext>
            </a:extLst>
          </p:cNvPr>
          <p:cNvSpPr txBox="1"/>
          <p:nvPr/>
        </p:nvSpPr>
        <p:spPr>
          <a:xfrm>
            <a:off x="10980528" y="5847501"/>
            <a:ext cx="367408" cy="523220"/>
          </a:xfrm>
          <a:prstGeom prst="rect">
            <a:avLst/>
          </a:prstGeom>
          <a:noFill/>
        </p:spPr>
        <p:txBody>
          <a:bodyPr wrap="none" rtlCol="0">
            <a:spAutoFit/>
          </a:bodyPr>
          <a:lstStyle/>
          <a:p>
            <a:r>
              <a:rPr lang="en-US" sz="2800" dirty="0">
                <a:solidFill>
                  <a:schemeClr val="bg1">
                    <a:lumMod val="95000"/>
                  </a:schemeClr>
                </a:solidFill>
              </a:rPr>
              <a:t>5</a:t>
            </a:r>
          </a:p>
        </p:txBody>
      </p:sp>
    </p:spTree>
    <p:extLst>
      <p:ext uri="{BB962C8B-B14F-4D97-AF65-F5344CB8AC3E}">
        <p14:creationId xmlns:p14="http://schemas.microsoft.com/office/powerpoint/2010/main" val="335187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F75DA-840F-43A6-82A3-F7F442DC6118}"/>
              </a:ext>
            </a:extLst>
          </p:cNvPr>
          <p:cNvSpPr>
            <a:spLocks noGrp="1"/>
          </p:cNvSpPr>
          <p:nvPr>
            <p:ph type="title"/>
          </p:nvPr>
        </p:nvSpPr>
        <p:spPr>
          <a:xfrm>
            <a:off x="463480" y="1545108"/>
            <a:ext cx="4468699" cy="4051652"/>
          </a:xfrm>
        </p:spPr>
        <p:txBody>
          <a:bodyPr/>
          <a:lstStyle/>
          <a:p>
            <a:r>
              <a:rPr lang="en-US" dirty="0" smtClean="0"/>
              <a:t>DEVELOPMENT OF THE CONCEPT OF GEOGRAPHY AS </a:t>
            </a:r>
            <a:r>
              <a:rPr lang="id-ID" dirty="0" smtClean="0"/>
              <a:t> A </a:t>
            </a:r>
            <a:r>
              <a:rPr lang="en-US" dirty="0"/>
              <a:t>SCIEN</a:t>
            </a:r>
            <a:r>
              <a:rPr lang="id-ID" dirty="0" smtClean="0"/>
              <a:t>tific </a:t>
            </a:r>
            <a:r>
              <a:rPr lang="en-US" dirty="0" smtClean="0"/>
              <a:t>DISCIPLINE</a:t>
            </a:r>
            <a:endParaRPr lang="en-US" dirty="0"/>
          </a:p>
        </p:txBody>
      </p:sp>
      <p:sp>
        <p:nvSpPr>
          <p:cNvPr id="3" name="Slide Number Placeholder 2">
            <a:extLst>
              <a:ext uri="{FF2B5EF4-FFF2-40B4-BE49-F238E27FC236}">
                <a16:creationId xmlns:a16="http://schemas.microsoft.com/office/drawing/2014/main" xmlns="" id="{A263BEBB-5CBD-4F00-B18B-1A7D7A649962}"/>
              </a:ext>
            </a:extLst>
          </p:cNvPr>
          <p:cNvSpPr>
            <a:spLocks noGrp="1"/>
          </p:cNvSpPr>
          <p:nvPr>
            <p:ph type="sldNum" sz="quarter" idx="12"/>
          </p:nvPr>
        </p:nvSpPr>
        <p:spPr/>
        <p:txBody>
          <a:bodyPr/>
          <a:lstStyle/>
          <a:p>
            <a:fld id="{48BB047D-A6CD-43AB-96F0-683C726B586B}" type="slidenum">
              <a:rPr lang="en-US" noProof="0" smtClean="0"/>
              <a:pPr/>
              <a:t>9</a:t>
            </a:fld>
            <a:endParaRPr lang="en-US" noProof="0" dirty="0"/>
          </a:p>
        </p:txBody>
      </p:sp>
      <p:sp>
        <p:nvSpPr>
          <p:cNvPr id="6" name="Content Placeholder 5">
            <a:extLst>
              <a:ext uri="{FF2B5EF4-FFF2-40B4-BE49-F238E27FC236}">
                <a16:creationId xmlns:a16="http://schemas.microsoft.com/office/drawing/2014/main" xmlns="" id="{CD614C28-6165-4E23-8088-627A9B9FF65D}"/>
              </a:ext>
            </a:extLst>
          </p:cNvPr>
          <p:cNvSpPr>
            <a:spLocks noGrp="1"/>
          </p:cNvSpPr>
          <p:nvPr>
            <p:ph sz="quarter" idx="14"/>
          </p:nvPr>
        </p:nvSpPr>
        <p:spPr/>
        <p:txBody>
          <a:bodyPr/>
          <a:lstStyle/>
          <a:p>
            <a:r>
              <a:rPr lang="en-US" dirty="0"/>
              <a:t>FIS UNY</a:t>
            </a:r>
          </a:p>
        </p:txBody>
      </p:sp>
      <p:sp>
        <p:nvSpPr>
          <p:cNvPr id="7" name="TextBox 6">
            <a:extLst>
              <a:ext uri="{FF2B5EF4-FFF2-40B4-BE49-F238E27FC236}">
                <a16:creationId xmlns:a16="http://schemas.microsoft.com/office/drawing/2014/main" xmlns="" id="{9C334469-2E16-4286-84BD-8585E475E9FC}"/>
              </a:ext>
            </a:extLst>
          </p:cNvPr>
          <p:cNvSpPr txBox="1"/>
          <p:nvPr/>
        </p:nvSpPr>
        <p:spPr>
          <a:xfrm>
            <a:off x="5560543" y="250560"/>
            <a:ext cx="6246808" cy="6370975"/>
          </a:xfrm>
          <a:prstGeom prst="rect">
            <a:avLst/>
          </a:prstGeom>
          <a:noFill/>
        </p:spPr>
        <p:txBody>
          <a:bodyPr wrap="square" rtlCol="0">
            <a:spAutoFit/>
          </a:bodyPr>
          <a:lstStyle/>
          <a:p>
            <a:r>
              <a:rPr lang="en-US" sz="2400" dirty="0"/>
              <a:t>The concept of geography as a science has continued to develop and experience the development of paradigms in an increasingly practical direction. </a:t>
            </a:r>
            <a:endParaRPr lang="id-ID" sz="2400" dirty="0" smtClean="0"/>
          </a:p>
          <a:p>
            <a:r>
              <a:rPr lang="en-US" sz="2400" b="1" dirty="0" err="1" smtClean="0"/>
              <a:t>Worosuprojo</a:t>
            </a:r>
            <a:r>
              <a:rPr lang="en-US" sz="2400" dirty="0" smtClean="0"/>
              <a:t> </a:t>
            </a:r>
            <a:r>
              <a:rPr lang="en-US" sz="2400" dirty="0"/>
              <a:t>[2013] </a:t>
            </a:r>
            <a:r>
              <a:rPr lang="en-US" sz="2400" dirty="0" smtClean="0"/>
              <a:t>states</a:t>
            </a:r>
            <a:r>
              <a:rPr lang="id-ID" sz="2400" dirty="0" smtClean="0"/>
              <a:t>:</a:t>
            </a:r>
            <a:r>
              <a:rPr lang="en-US" sz="2400" dirty="0" smtClean="0"/>
              <a:t> </a:t>
            </a:r>
            <a:endParaRPr lang="id-ID" sz="2400" dirty="0" smtClean="0"/>
          </a:p>
          <a:p>
            <a:r>
              <a:rPr lang="en-US" sz="2400" dirty="0" smtClean="0"/>
              <a:t>the </a:t>
            </a:r>
            <a:r>
              <a:rPr lang="en-US" sz="2400" dirty="0"/>
              <a:t>development of science provides a new perspective for geography in the development of dynamic methodologies, analyzes, and scientific frameworks. </a:t>
            </a:r>
            <a:endParaRPr lang="id-ID" sz="2400" dirty="0" smtClean="0"/>
          </a:p>
          <a:p>
            <a:r>
              <a:rPr lang="en-US" sz="2400" dirty="0" smtClean="0"/>
              <a:t>Meanwhile</a:t>
            </a:r>
            <a:r>
              <a:rPr lang="en-US" sz="2400" dirty="0"/>
              <a:t>, </a:t>
            </a:r>
            <a:r>
              <a:rPr lang="en-US" sz="2400" b="1" dirty="0" err="1" smtClean="0"/>
              <a:t>Riyanto</a:t>
            </a:r>
            <a:r>
              <a:rPr lang="en-US" sz="2400" dirty="0" smtClean="0"/>
              <a:t> </a:t>
            </a:r>
            <a:r>
              <a:rPr lang="en-US" sz="2400" dirty="0"/>
              <a:t>[2013] </a:t>
            </a:r>
            <a:r>
              <a:rPr lang="id-ID" sz="2400" dirty="0" smtClean="0"/>
              <a:t>:</a:t>
            </a:r>
          </a:p>
          <a:p>
            <a:r>
              <a:rPr lang="en-US" sz="2400" dirty="0" smtClean="0"/>
              <a:t>the </a:t>
            </a:r>
            <a:r>
              <a:rPr lang="en-US" sz="2400" dirty="0"/>
              <a:t>development of Geography as a systematic science has placed Geography as a science whose existence is increasingly needed by the </a:t>
            </a:r>
            <a:r>
              <a:rPr lang="en-US" sz="2400" dirty="0" smtClean="0"/>
              <a:t>community</a:t>
            </a:r>
            <a:r>
              <a:rPr lang="id-ID" sz="2400" dirty="0" smtClean="0"/>
              <a:t>,</a:t>
            </a:r>
            <a:r>
              <a:rPr lang="en-US" sz="2400" dirty="0" smtClean="0"/>
              <a:t> </a:t>
            </a:r>
            <a:r>
              <a:rPr lang="en-US" sz="2400" dirty="0"/>
              <a:t>because at the praxis level there is a greater opportunity to be involved as applied science that contributes to </a:t>
            </a:r>
            <a:r>
              <a:rPr lang="en-US" sz="2400" dirty="0" smtClean="0"/>
              <a:t>development</a:t>
            </a:r>
            <a:r>
              <a:rPr lang="id-ID" sz="2400" dirty="0" smtClean="0"/>
              <a:t>.</a:t>
            </a:r>
            <a:endParaRPr lang="en-US" sz="2400" dirty="0"/>
          </a:p>
          <a:p>
            <a:endParaRPr lang="en-US" sz="2400" dirty="0"/>
          </a:p>
        </p:txBody>
      </p:sp>
    </p:spTree>
    <p:extLst>
      <p:ext uri="{BB962C8B-B14F-4D97-AF65-F5344CB8AC3E}">
        <p14:creationId xmlns:p14="http://schemas.microsoft.com/office/powerpoint/2010/main" val="2764876640"/>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468121_Coastal presentation_RVA_v5" id="{5B652A6C-03CB-4457-ADFC-1C5BB6605FEF}" vid="{F00112C4-F9F0-4BD0-BC95-5242C8B0F7A3}"/>
    </a:ext>
  </a:extLst>
</a:theme>
</file>

<file path=ppt/theme/theme2.xml><?xml version="1.0" encoding="utf-8"?>
<a:theme xmlns:a="http://schemas.openxmlformats.org/drawingml/2006/main" name="1_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468121_Coastal presentation_RVA_v5" id="{5B652A6C-03CB-4457-ADFC-1C5BB6605FEF}" vid="{F00112C4-F9F0-4BD0-BC95-5242C8B0F7A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06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4" id="{032BCC88-73C4-463B-8ADA-20A5ED4B7A79}" vid="{BB757B1D-BA07-4D17-B13C-1ECC73D8DF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3.xml><?xml version="1.0" encoding="utf-8"?>
<ds:datastoreItem xmlns:ds="http://schemas.openxmlformats.org/officeDocument/2006/customXml" ds:itemID="{330CE401-796E-4493-905E-4DDA5AF62AB4}">
  <ds:schemaRefs>
    <ds:schemaRef ds:uri="http://purl.org/dc/elements/1.1/"/>
    <ds:schemaRef ds:uri="http://schemas.openxmlformats.org/package/2006/metadata/core-properties"/>
    <ds:schemaRef ds:uri="16c05727-aa75-4e4a-9b5f-8a80a1165891"/>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Custom</PresentationFormat>
  <Paragraphs>291</Paragraphs>
  <Slides>22</Slides>
  <Notes>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TREND OF THE  GEOGRAPHY EDUCATION CURRICULUM DEVELOPMENT </vt:lpstr>
      <vt:lpstr>INTRODUCTION </vt:lpstr>
      <vt:lpstr>PowerPoint Presentation</vt:lpstr>
      <vt:lpstr>URGENCY OF GEOGRAPHY EDUCATION CURRICULUM DEVELOPMENT</vt:lpstr>
      <vt:lpstr>CURRICULUM DEVELOPMENT </vt:lpstr>
      <vt:lpstr>WHY CURRICULUM MUST BE DELIVERY DEVELOPED ?</vt:lpstr>
      <vt:lpstr>WHY CURRICULUM MUST BE DELIVERY DEVELOPED ?</vt:lpstr>
      <vt:lpstr>INDONESIA NATIONAL QUALIFICATION FRAMEWORK  (KKNI)</vt:lpstr>
      <vt:lpstr>DEVELOPMENT OF THE CONCEPT OF GEOGRAPHY AS  A SCIENtific DISCIPLINE</vt:lpstr>
      <vt:lpstr>DEVELOPMENT OF THE CONCEPT OF GEOGRAPHY AS A SCIENTIFIC DISCIPLINE </vt:lpstr>
      <vt:lpstr>DEVELOPMENT OF THE CONCEPT OF GEOGRAPHY AS a SCIENtifiC DISCIPLINE</vt:lpstr>
      <vt:lpstr>TREND OF GEOGRAPHY EDUCATION CURRICULUM DEVELOPMENT</vt:lpstr>
      <vt:lpstr>TREND OF GEOGRAPHY EDUCATION CURRICULUM DEVELOPMENT</vt:lpstr>
      <vt:lpstr>TREND OF GEOGRAPHY EDUCATION CURRICULUM DEVELOPMENT</vt:lpstr>
      <vt:lpstr>TREND OF GEOGRAPHY EDUCATION CURRICULUM DEVELOPMENT</vt:lpstr>
      <vt:lpstr>TREND OF GEOGRAPHY EDUCATION CURRICULUM DEVELOPMENT</vt:lpstr>
      <vt:lpstr>STRATEGY FOR DEVELOPING THE GEOGRAPHY EDUCATION CURRICULUM  must be adapted to the Characteristics of 21st Century Human Resources</vt:lpstr>
      <vt:lpstr>DIRECTION OF EDUCATIONAL EDUCATION INSTITUTIONS CURRICULUM  At every level need to be able to distinguish:</vt:lpstr>
      <vt:lpstr>THE IMPLEMENTATION OF GEOGRAPHY EDUCATION CURRICULUM DEVELOPMENT </vt:lpstr>
      <vt:lpstr>THE IMPLEMENTATION OF GEOGRAPHY EDUCATION CURRICULUM DEVELOPMENT </vt:lpstr>
      <vt:lpstr>CONCLUSION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2019-07-22T15:11:00Z</dcterms:created>
  <dcterms:modified xsi:type="dcterms:W3CDTF">2019-07-24T01:32:31Z</dcterms:modified>
</cp:coreProperties>
</file>